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75"/>
  </p:notesMasterIdLst>
  <p:handoutMasterIdLst>
    <p:handoutMasterId r:id="rId76"/>
  </p:handoutMasterIdLst>
  <p:sldIdLst>
    <p:sldId id="420" r:id="rId2"/>
    <p:sldId id="430" r:id="rId3"/>
    <p:sldId id="428" r:id="rId4"/>
    <p:sldId id="429" r:id="rId5"/>
    <p:sldId id="42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431" r:id="rId17"/>
    <p:sldId id="268" r:id="rId18"/>
    <p:sldId id="269" r:id="rId19"/>
    <p:sldId id="424" r:id="rId20"/>
    <p:sldId id="270" r:id="rId21"/>
    <p:sldId id="272" r:id="rId22"/>
    <p:sldId id="434" r:id="rId23"/>
    <p:sldId id="422" r:id="rId24"/>
    <p:sldId id="284" r:id="rId25"/>
    <p:sldId id="285" r:id="rId26"/>
    <p:sldId id="286" r:id="rId27"/>
    <p:sldId id="433" r:id="rId28"/>
    <p:sldId id="289" r:id="rId29"/>
    <p:sldId id="426" r:id="rId30"/>
    <p:sldId id="341" r:id="rId31"/>
    <p:sldId id="342" r:id="rId32"/>
    <p:sldId id="343" r:id="rId33"/>
    <p:sldId id="344" r:id="rId34"/>
    <p:sldId id="297" r:id="rId35"/>
    <p:sldId id="340" r:id="rId36"/>
    <p:sldId id="299" r:id="rId37"/>
    <p:sldId id="345" r:id="rId38"/>
    <p:sldId id="427" r:id="rId39"/>
    <p:sldId id="377" r:id="rId40"/>
    <p:sldId id="378" r:id="rId41"/>
    <p:sldId id="379" r:id="rId42"/>
    <p:sldId id="380" r:id="rId43"/>
    <p:sldId id="432" r:id="rId44"/>
    <p:sldId id="382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7" r:id="rId71"/>
    <p:sldId id="418" r:id="rId72"/>
    <p:sldId id="419" r:id="rId73"/>
    <p:sldId id="421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66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6" autoAdjust="0"/>
    <p:restoredTop sz="94368" autoAdjust="0"/>
  </p:normalViewPr>
  <p:slideViewPr>
    <p:cSldViewPr>
      <p:cViewPr varScale="1">
        <p:scale>
          <a:sx n="81" d="100"/>
          <a:sy n="81" d="100"/>
        </p:scale>
        <p:origin x="15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86ADC-2B6C-470E-AC5C-D9D80DDDB2F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CF1A96-71CA-488E-A700-F2083EF746FF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zh-CN" sz="2800" dirty="0">
              <a:latin typeface="黑体" pitchFamily="49" charset="-122"/>
              <a:ea typeface="黑体" pitchFamily="49" charset="-122"/>
            </a:rPr>
            <a:t>时分复用 </a:t>
          </a:r>
          <a:endParaRPr lang="en-US" altLang="zh-CN" sz="2800" dirty="0">
            <a:latin typeface="黑体" pitchFamily="49" charset="-122"/>
            <a:ea typeface="黑体" pitchFamily="49" charset="-122"/>
          </a:endParaRPr>
        </a:p>
        <a:p>
          <a:pPr rtl="0"/>
          <a:r>
            <a:rPr lang="en-US" sz="2400" dirty="0"/>
            <a:t>TDM ( Time Division Multiplexing）</a:t>
          </a:r>
          <a:endParaRPr lang="zh-CN" sz="2400" dirty="0"/>
        </a:p>
      </dgm:t>
    </dgm:pt>
    <dgm:pt modelId="{A5F98087-DF81-4E18-82FA-8BA7AFC97F9E}" type="parTrans" cxnId="{31C82DB4-003D-4648-884B-4AD917C23412}">
      <dgm:prSet/>
      <dgm:spPr/>
      <dgm:t>
        <a:bodyPr/>
        <a:lstStyle/>
        <a:p>
          <a:endParaRPr lang="zh-CN" altLang="en-US" sz="2400"/>
        </a:p>
      </dgm:t>
    </dgm:pt>
    <dgm:pt modelId="{CE2AA9D0-ED79-4A03-AD2C-5A61022D6C64}" type="sibTrans" cxnId="{31C82DB4-003D-4648-884B-4AD917C23412}">
      <dgm:prSet/>
      <dgm:spPr/>
      <dgm:t>
        <a:bodyPr/>
        <a:lstStyle/>
        <a:p>
          <a:endParaRPr lang="zh-CN" altLang="en-US" sz="2400"/>
        </a:p>
      </dgm:t>
    </dgm:pt>
    <dgm:pt modelId="{3B82D229-0579-487B-A1FB-1FC6ADD134B5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zh-CN" sz="2800" dirty="0">
              <a:latin typeface="黑体" pitchFamily="49" charset="-122"/>
              <a:ea typeface="黑体" pitchFamily="49" charset="-122"/>
            </a:rPr>
            <a:t>频分复用 </a:t>
          </a:r>
          <a:endParaRPr lang="en-US" altLang="zh-CN" sz="2800" dirty="0">
            <a:latin typeface="黑体" pitchFamily="49" charset="-122"/>
            <a:ea typeface="黑体" pitchFamily="49" charset="-122"/>
          </a:endParaRPr>
        </a:p>
        <a:p>
          <a:pPr rtl="0"/>
          <a:r>
            <a:rPr lang="en-US" sz="2400" dirty="0"/>
            <a:t>FDM ( Frequency Division Multiplexing)</a:t>
          </a:r>
          <a:endParaRPr lang="zh-CN" sz="2400" dirty="0"/>
        </a:p>
      </dgm:t>
    </dgm:pt>
    <dgm:pt modelId="{F8134873-6987-483E-9C3A-1C27EEBF3007}" type="parTrans" cxnId="{ABC64BE0-821E-474E-BC38-153F6220E348}">
      <dgm:prSet/>
      <dgm:spPr/>
      <dgm:t>
        <a:bodyPr/>
        <a:lstStyle/>
        <a:p>
          <a:endParaRPr lang="zh-CN" altLang="en-US" sz="2400"/>
        </a:p>
      </dgm:t>
    </dgm:pt>
    <dgm:pt modelId="{9EE13857-C1E7-42C3-9B39-C564FA21533B}" type="sibTrans" cxnId="{ABC64BE0-821E-474E-BC38-153F6220E348}">
      <dgm:prSet/>
      <dgm:spPr/>
      <dgm:t>
        <a:bodyPr/>
        <a:lstStyle/>
        <a:p>
          <a:endParaRPr lang="zh-CN" altLang="en-US" sz="2400"/>
        </a:p>
      </dgm:t>
    </dgm:pt>
    <dgm:pt modelId="{6D5C5090-2605-41EE-87F8-C0B08E6DFFDD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zh-CN" sz="2800" dirty="0">
              <a:latin typeface="黑体" pitchFamily="49" charset="-122"/>
              <a:ea typeface="黑体" pitchFamily="49" charset="-122"/>
            </a:rPr>
            <a:t>波分复用 </a:t>
          </a:r>
          <a:endParaRPr lang="en-US" altLang="zh-CN" sz="2800" dirty="0">
            <a:latin typeface="黑体" pitchFamily="49" charset="-122"/>
            <a:ea typeface="黑体" pitchFamily="49" charset="-122"/>
          </a:endParaRPr>
        </a:p>
        <a:p>
          <a:pPr rtl="0"/>
          <a:r>
            <a:rPr lang="en-US" sz="2400" dirty="0"/>
            <a:t>WDM ( Wavelength Division Multiplexing)</a:t>
          </a:r>
          <a:endParaRPr lang="zh-CN" sz="2400" dirty="0"/>
        </a:p>
      </dgm:t>
    </dgm:pt>
    <dgm:pt modelId="{0314B73C-1B78-4C5F-B751-0F9D271EC659}" type="parTrans" cxnId="{B84DB2A4-6172-48EC-B446-979E151EBDB1}">
      <dgm:prSet/>
      <dgm:spPr/>
      <dgm:t>
        <a:bodyPr/>
        <a:lstStyle/>
        <a:p>
          <a:endParaRPr lang="zh-CN" altLang="en-US" sz="2400"/>
        </a:p>
      </dgm:t>
    </dgm:pt>
    <dgm:pt modelId="{15B55525-CEDB-49B8-9A22-EA4B7C5F897B}" type="sibTrans" cxnId="{B84DB2A4-6172-48EC-B446-979E151EBDB1}">
      <dgm:prSet/>
      <dgm:spPr/>
      <dgm:t>
        <a:bodyPr/>
        <a:lstStyle/>
        <a:p>
          <a:endParaRPr lang="zh-CN" altLang="en-US" sz="2400"/>
        </a:p>
      </dgm:t>
    </dgm:pt>
    <dgm:pt modelId="{A261CFB9-B8ED-41B9-9DE6-D72D7FBEE07E}">
      <dgm:prSet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zh-CN" sz="2800" dirty="0">
              <a:latin typeface="黑体" pitchFamily="49" charset="-122"/>
              <a:ea typeface="黑体" pitchFamily="49" charset="-122"/>
            </a:rPr>
            <a:t>码分复用</a:t>
          </a:r>
          <a:endParaRPr lang="en-US" altLang="zh-CN" sz="2800" dirty="0">
            <a:latin typeface="黑体" pitchFamily="49" charset="-122"/>
            <a:ea typeface="黑体" pitchFamily="49" charset="-122"/>
          </a:endParaRPr>
        </a:p>
        <a:p>
          <a:pPr rtl="0"/>
          <a:r>
            <a:rPr lang="en-US" sz="2400" dirty="0"/>
            <a:t>CDM (Code Division Multiplexing )</a:t>
          </a:r>
          <a:endParaRPr lang="zh-CN" sz="2400" dirty="0"/>
        </a:p>
      </dgm:t>
    </dgm:pt>
    <dgm:pt modelId="{4B6920D1-DB09-4668-B59F-55D39D43310A}" type="parTrans" cxnId="{C1CBB7DE-76EF-4A1C-9516-0033E310716F}">
      <dgm:prSet/>
      <dgm:spPr/>
      <dgm:t>
        <a:bodyPr/>
        <a:lstStyle/>
        <a:p>
          <a:endParaRPr lang="zh-CN" altLang="en-US" sz="2400"/>
        </a:p>
      </dgm:t>
    </dgm:pt>
    <dgm:pt modelId="{259C5760-294F-4332-B272-3C6054597C38}" type="sibTrans" cxnId="{C1CBB7DE-76EF-4A1C-9516-0033E310716F}">
      <dgm:prSet/>
      <dgm:spPr/>
      <dgm:t>
        <a:bodyPr/>
        <a:lstStyle/>
        <a:p>
          <a:endParaRPr lang="zh-CN" altLang="en-US" sz="2400"/>
        </a:p>
      </dgm:t>
    </dgm:pt>
    <dgm:pt modelId="{08547FA8-E805-4C86-874E-64EF2D4A173D}" type="pres">
      <dgm:prSet presAssocID="{67B86ADC-2B6C-470E-AC5C-D9D80DDDB2FB}" presName="Name0" presStyleCnt="0">
        <dgm:presLayoutVars>
          <dgm:dir/>
          <dgm:animLvl val="lvl"/>
          <dgm:resizeHandles val="exact"/>
        </dgm:presLayoutVars>
      </dgm:prSet>
      <dgm:spPr/>
    </dgm:pt>
    <dgm:pt modelId="{BFF4FE7C-D52B-42A9-8632-18A5A43F1641}" type="pres">
      <dgm:prSet presAssocID="{EFCF1A96-71CA-488E-A700-F2083EF746FF}" presName="linNode" presStyleCnt="0"/>
      <dgm:spPr/>
    </dgm:pt>
    <dgm:pt modelId="{861DFAC7-52D9-4E4A-A9E8-95E1B6E7E17A}" type="pres">
      <dgm:prSet presAssocID="{EFCF1A96-71CA-488E-A700-F2083EF746FF}" presName="parentText" presStyleLbl="node1" presStyleIdx="0" presStyleCnt="4" custScaleX="214270">
        <dgm:presLayoutVars>
          <dgm:chMax val="1"/>
          <dgm:bulletEnabled val="1"/>
        </dgm:presLayoutVars>
      </dgm:prSet>
      <dgm:spPr/>
    </dgm:pt>
    <dgm:pt modelId="{174E4264-D246-40C6-8260-7795EB53BC53}" type="pres">
      <dgm:prSet presAssocID="{CE2AA9D0-ED79-4A03-AD2C-5A61022D6C64}" presName="sp" presStyleCnt="0"/>
      <dgm:spPr/>
    </dgm:pt>
    <dgm:pt modelId="{F4224FB0-E300-478A-A5CD-8F44481DFB71}" type="pres">
      <dgm:prSet presAssocID="{3B82D229-0579-487B-A1FB-1FC6ADD134B5}" presName="linNode" presStyleCnt="0"/>
      <dgm:spPr/>
    </dgm:pt>
    <dgm:pt modelId="{64F9DA36-F5B5-4B35-BB13-F73DBC0D5874}" type="pres">
      <dgm:prSet presAssocID="{3B82D229-0579-487B-A1FB-1FC6ADD134B5}" presName="parentText" presStyleLbl="node1" presStyleIdx="1" presStyleCnt="4" custScaleX="214270">
        <dgm:presLayoutVars>
          <dgm:chMax val="1"/>
          <dgm:bulletEnabled val="1"/>
        </dgm:presLayoutVars>
      </dgm:prSet>
      <dgm:spPr/>
    </dgm:pt>
    <dgm:pt modelId="{5D507CD9-8392-48C9-AF4B-4FA14167DCFE}" type="pres">
      <dgm:prSet presAssocID="{9EE13857-C1E7-42C3-9B39-C564FA21533B}" presName="sp" presStyleCnt="0"/>
      <dgm:spPr/>
    </dgm:pt>
    <dgm:pt modelId="{A0288DFA-D229-48FA-89BE-E13D2BE4C009}" type="pres">
      <dgm:prSet presAssocID="{6D5C5090-2605-41EE-87F8-C0B08E6DFFDD}" presName="linNode" presStyleCnt="0"/>
      <dgm:spPr/>
    </dgm:pt>
    <dgm:pt modelId="{E3B94886-D72E-4F52-B5F4-5405C5302434}" type="pres">
      <dgm:prSet presAssocID="{6D5C5090-2605-41EE-87F8-C0B08E6DFFDD}" presName="parentText" presStyleLbl="node1" presStyleIdx="2" presStyleCnt="4" custScaleX="214270">
        <dgm:presLayoutVars>
          <dgm:chMax val="1"/>
          <dgm:bulletEnabled val="1"/>
        </dgm:presLayoutVars>
      </dgm:prSet>
      <dgm:spPr/>
    </dgm:pt>
    <dgm:pt modelId="{4C7F3352-386D-4002-B0C4-ED216A7942B5}" type="pres">
      <dgm:prSet presAssocID="{15B55525-CEDB-49B8-9A22-EA4B7C5F897B}" presName="sp" presStyleCnt="0"/>
      <dgm:spPr/>
    </dgm:pt>
    <dgm:pt modelId="{ABFF35C6-491F-4E33-B8A9-AB2A4D68122F}" type="pres">
      <dgm:prSet presAssocID="{A261CFB9-B8ED-41B9-9DE6-D72D7FBEE07E}" presName="linNode" presStyleCnt="0"/>
      <dgm:spPr/>
    </dgm:pt>
    <dgm:pt modelId="{43CD2DE8-99FB-4D12-B7D8-6A421D750CF2}" type="pres">
      <dgm:prSet presAssocID="{A261CFB9-B8ED-41B9-9DE6-D72D7FBEE07E}" presName="parentText" presStyleLbl="node1" presStyleIdx="3" presStyleCnt="4" custScaleX="214270">
        <dgm:presLayoutVars>
          <dgm:chMax val="1"/>
          <dgm:bulletEnabled val="1"/>
        </dgm:presLayoutVars>
      </dgm:prSet>
      <dgm:spPr/>
    </dgm:pt>
  </dgm:ptLst>
  <dgm:cxnLst>
    <dgm:cxn modelId="{64BFCD1C-8F3C-4A2D-AC30-C302E9A5BC67}" type="presOf" srcId="{3B82D229-0579-487B-A1FB-1FC6ADD134B5}" destId="{64F9DA36-F5B5-4B35-BB13-F73DBC0D5874}" srcOrd="0" destOrd="0" presId="urn:microsoft.com/office/officeart/2005/8/layout/vList5"/>
    <dgm:cxn modelId="{7730524C-953D-4005-9B3F-57E601F07B7C}" type="presOf" srcId="{67B86ADC-2B6C-470E-AC5C-D9D80DDDB2FB}" destId="{08547FA8-E805-4C86-874E-64EF2D4A173D}" srcOrd="0" destOrd="0" presId="urn:microsoft.com/office/officeart/2005/8/layout/vList5"/>
    <dgm:cxn modelId="{F7E81798-2B29-4A32-B115-B9AC0A0DE44B}" type="presOf" srcId="{6D5C5090-2605-41EE-87F8-C0B08E6DFFDD}" destId="{E3B94886-D72E-4F52-B5F4-5405C5302434}" srcOrd="0" destOrd="0" presId="urn:microsoft.com/office/officeart/2005/8/layout/vList5"/>
    <dgm:cxn modelId="{B84DB2A4-6172-48EC-B446-979E151EBDB1}" srcId="{67B86ADC-2B6C-470E-AC5C-D9D80DDDB2FB}" destId="{6D5C5090-2605-41EE-87F8-C0B08E6DFFDD}" srcOrd="2" destOrd="0" parTransId="{0314B73C-1B78-4C5F-B751-0F9D271EC659}" sibTransId="{15B55525-CEDB-49B8-9A22-EA4B7C5F897B}"/>
    <dgm:cxn modelId="{31C82DB4-003D-4648-884B-4AD917C23412}" srcId="{67B86ADC-2B6C-470E-AC5C-D9D80DDDB2FB}" destId="{EFCF1A96-71CA-488E-A700-F2083EF746FF}" srcOrd="0" destOrd="0" parTransId="{A5F98087-DF81-4E18-82FA-8BA7AFC97F9E}" sibTransId="{CE2AA9D0-ED79-4A03-AD2C-5A61022D6C64}"/>
    <dgm:cxn modelId="{B03F27D1-D450-44C6-A1C7-1780A9D1F654}" type="presOf" srcId="{EFCF1A96-71CA-488E-A700-F2083EF746FF}" destId="{861DFAC7-52D9-4E4A-A9E8-95E1B6E7E17A}" srcOrd="0" destOrd="0" presId="urn:microsoft.com/office/officeart/2005/8/layout/vList5"/>
    <dgm:cxn modelId="{C1CBB7DE-76EF-4A1C-9516-0033E310716F}" srcId="{67B86ADC-2B6C-470E-AC5C-D9D80DDDB2FB}" destId="{A261CFB9-B8ED-41B9-9DE6-D72D7FBEE07E}" srcOrd="3" destOrd="0" parTransId="{4B6920D1-DB09-4668-B59F-55D39D43310A}" sibTransId="{259C5760-294F-4332-B272-3C6054597C38}"/>
    <dgm:cxn modelId="{ABC64BE0-821E-474E-BC38-153F6220E348}" srcId="{67B86ADC-2B6C-470E-AC5C-D9D80DDDB2FB}" destId="{3B82D229-0579-487B-A1FB-1FC6ADD134B5}" srcOrd="1" destOrd="0" parTransId="{F8134873-6987-483E-9C3A-1C27EEBF3007}" sibTransId="{9EE13857-C1E7-42C3-9B39-C564FA21533B}"/>
    <dgm:cxn modelId="{FD9509E8-8E98-4A9A-A1D2-65FEE4157C24}" type="presOf" srcId="{A261CFB9-B8ED-41B9-9DE6-D72D7FBEE07E}" destId="{43CD2DE8-99FB-4D12-B7D8-6A421D750CF2}" srcOrd="0" destOrd="0" presId="urn:microsoft.com/office/officeart/2005/8/layout/vList5"/>
    <dgm:cxn modelId="{7E429B8A-34A8-4977-AFF5-8D95AE3BF8B0}" type="presParOf" srcId="{08547FA8-E805-4C86-874E-64EF2D4A173D}" destId="{BFF4FE7C-D52B-42A9-8632-18A5A43F1641}" srcOrd="0" destOrd="0" presId="urn:microsoft.com/office/officeart/2005/8/layout/vList5"/>
    <dgm:cxn modelId="{4175EBC1-BFC1-472E-B01D-3F4248E43787}" type="presParOf" srcId="{BFF4FE7C-D52B-42A9-8632-18A5A43F1641}" destId="{861DFAC7-52D9-4E4A-A9E8-95E1B6E7E17A}" srcOrd="0" destOrd="0" presId="urn:microsoft.com/office/officeart/2005/8/layout/vList5"/>
    <dgm:cxn modelId="{D9E7F818-5D10-4D5A-8DFA-D9E8C4598B79}" type="presParOf" srcId="{08547FA8-E805-4C86-874E-64EF2D4A173D}" destId="{174E4264-D246-40C6-8260-7795EB53BC53}" srcOrd="1" destOrd="0" presId="urn:microsoft.com/office/officeart/2005/8/layout/vList5"/>
    <dgm:cxn modelId="{ACA60C04-A533-48ED-928F-029B060F0C21}" type="presParOf" srcId="{08547FA8-E805-4C86-874E-64EF2D4A173D}" destId="{F4224FB0-E300-478A-A5CD-8F44481DFB71}" srcOrd="2" destOrd="0" presId="urn:microsoft.com/office/officeart/2005/8/layout/vList5"/>
    <dgm:cxn modelId="{B0DFD258-F96B-4F1C-B201-0D9A0F73FC7E}" type="presParOf" srcId="{F4224FB0-E300-478A-A5CD-8F44481DFB71}" destId="{64F9DA36-F5B5-4B35-BB13-F73DBC0D5874}" srcOrd="0" destOrd="0" presId="urn:microsoft.com/office/officeart/2005/8/layout/vList5"/>
    <dgm:cxn modelId="{1C79FAD7-2022-47E0-839C-2834B676D0E2}" type="presParOf" srcId="{08547FA8-E805-4C86-874E-64EF2D4A173D}" destId="{5D507CD9-8392-48C9-AF4B-4FA14167DCFE}" srcOrd="3" destOrd="0" presId="urn:microsoft.com/office/officeart/2005/8/layout/vList5"/>
    <dgm:cxn modelId="{A9F970AB-434A-4A8C-809E-C01E16F2FAB9}" type="presParOf" srcId="{08547FA8-E805-4C86-874E-64EF2D4A173D}" destId="{A0288DFA-D229-48FA-89BE-E13D2BE4C009}" srcOrd="4" destOrd="0" presId="urn:microsoft.com/office/officeart/2005/8/layout/vList5"/>
    <dgm:cxn modelId="{5928AB8E-8C95-4415-A93A-F22FD60B3674}" type="presParOf" srcId="{A0288DFA-D229-48FA-89BE-E13D2BE4C009}" destId="{E3B94886-D72E-4F52-B5F4-5405C5302434}" srcOrd="0" destOrd="0" presId="urn:microsoft.com/office/officeart/2005/8/layout/vList5"/>
    <dgm:cxn modelId="{84B6B2A3-F095-4845-A6F5-3967E2E392B7}" type="presParOf" srcId="{08547FA8-E805-4C86-874E-64EF2D4A173D}" destId="{4C7F3352-386D-4002-B0C4-ED216A7942B5}" srcOrd="5" destOrd="0" presId="urn:microsoft.com/office/officeart/2005/8/layout/vList5"/>
    <dgm:cxn modelId="{C4474D11-678E-4D17-831E-55F11B783B80}" type="presParOf" srcId="{08547FA8-E805-4C86-874E-64EF2D4A173D}" destId="{ABFF35C6-491F-4E33-B8A9-AB2A4D68122F}" srcOrd="6" destOrd="0" presId="urn:microsoft.com/office/officeart/2005/8/layout/vList5"/>
    <dgm:cxn modelId="{967F809E-D00B-42AE-837C-5B2CED74E44E}" type="presParOf" srcId="{ABFF35C6-491F-4E33-B8A9-AB2A4D68122F}" destId="{43CD2DE8-99FB-4D12-B7D8-6A421D750CF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DFAC7-52D9-4E4A-A9E8-95E1B6E7E17A}">
      <dsp:nvSpPr>
        <dsp:cNvPr id="0" name=""/>
        <dsp:cNvSpPr/>
      </dsp:nvSpPr>
      <dsp:spPr>
        <a:xfrm>
          <a:off x="1000100" y="2059"/>
          <a:ext cx="6748511" cy="990525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黑体" pitchFamily="49" charset="-122"/>
              <a:ea typeface="黑体" pitchFamily="49" charset="-122"/>
            </a:rPr>
            <a:t>时分复用 </a:t>
          </a:r>
          <a:endParaRPr lang="en-US" altLang="zh-CN" sz="2800" kern="1200" dirty="0">
            <a:latin typeface="黑体" pitchFamily="49" charset="-122"/>
            <a:ea typeface="黑体" pitchFamily="49" charset="-122"/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TDM ( Time Division Multiplexing）</a:t>
          </a:r>
          <a:endParaRPr lang="zh-CN" sz="2400" kern="1200" dirty="0"/>
        </a:p>
      </dsp:txBody>
      <dsp:txXfrm>
        <a:off x="1048453" y="50412"/>
        <a:ext cx="6651805" cy="893819"/>
      </dsp:txXfrm>
    </dsp:sp>
    <dsp:sp modelId="{64F9DA36-F5B5-4B35-BB13-F73DBC0D5874}">
      <dsp:nvSpPr>
        <dsp:cNvPr id="0" name=""/>
        <dsp:cNvSpPr/>
      </dsp:nvSpPr>
      <dsp:spPr>
        <a:xfrm>
          <a:off x="1000100" y="1042111"/>
          <a:ext cx="6748511" cy="990525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黑体" pitchFamily="49" charset="-122"/>
              <a:ea typeface="黑体" pitchFamily="49" charset="-122"/>
            </a:rPr>
            <a:t>频分复用 </a:t>
          </a:r>
          <a:endParaRPr lang="en-US" altLang="zh-CN" sz="2800" kern="1200" dirty="0">
            <a:latin typeface="黑体" pitchFamily="49" charset="-122"/>
            <a:ea typeface="黑体" pitchFamily="49" charset="-122"/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FDM ( Frequency Division Multiplexing)</a:t>
          </a:r>
          <a:endParaRPr lang="zh-CN" sz="2400" kern="1200" dirty="0"/>
        </a:p>
      </dsp:txBody>
      <dsp:txXfrm>
        <a:off x="1048453" y="1090464"/>
        <a:ext cx="6651805" cy="893819"/>
      </dsp:txXfrm>
    </dsp:sp>
    <dsp:sp modelId="{E3B94886-D72E-4F52-B5F4-5405C5302434}">
      <dsp:nvSpPr>
        <dsp:cNvPr id="0" name=""/>
        <dsp:cNvSpPr/>
      </dsp:nvSpPr>
      <dsp:spPr>
        <a:xfrm>
          <a:off x="1000100" y="2082163"/>
          <a:ext cx="6748511" cy="990525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黑体" pitchFamily="49" charset="-122"/>
              <a:ea typeface="黑体" pitchFamily="49" charset="-122"/>
            </a:rPr>
            <a:t>波分复用 </a:t>
          </a:r>
          <a:endParaRPr lang="en-US" altLang="zh-CN" sz="2800" kern="1200" dirty="0">
            <a:latin typeface="黑体" pitchFamily="49" charset="-122"/>
            <a:ea typeface="黑体" pitchFamily="49" charset="-122"/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WDM ( Wavelength Division Multiplexing)</a:t>
          </a:r>
          <a:endParaRPr lang="zh-CN" sz="2400" kern="1200" dirty="0"/>
        </a:p>
      </dsp:txBody>
      <dsp:txXfrm>
        <a:off x="1048453" y="2130516"/>
        <a:ext cx="6651805" cy="893819"/>
      </dsp:txXfrm>
    </dsp:sp>
    <dsp:sp modelId="{43CD2DE8-99FB-4D12-B7D8-6A421D750CF2}">
      <dsp:nvSpPr>
        <dsp:cNvPr id="0" name=""/>
        <dsp:cNvSpPr/>
      </dsp:nvSpPr>
      <dsp:spPr>
        <a:xfrm>
          <a:off x="1000100" y="3122215"/>
          <a:ext cx="6748511" cy="990525"/>
        </a:xfrm>
        <a:prstGeom prst="round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latin typeface="黑体" pitchFamily="49" charset="-122"/>
              <a:ea typeface="黑体" pitchFamily="49" charset="-122"/>
            </a:rPr>
            <a:t>码分复用</a:t>
          </a:r>
          <a:endParaRPr lang="en-US" altLang="zh-CN" sz="2800" kern="1200" dirty="0">
            <a:latin typeface="黑体" pitchFamily="49" charset="-122"/>
            <a:ea typeface="黑体" pitchFamily="49" charset="-122"/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CDM (Code Division Multiplexing )</a:t>
          </a:r>
          <a:endParaRPr lang="zh-CN" sz="2400" kern="1200" dirty="0"/>
        </a:p>
      </dsp:txBody>
      <dsp:txXfrm>
        <a:off x="1048453" y="3170568"/>
        <a:ext cx="6651805" cy="89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63DE09C8-99BE-48F6-9A06-180B4B6796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F8B1BD1B-749F-41F2-8130-2E9E2137DAA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>
            <a:extLst>
              <a:ext uri="{FF2B5EF4-FFF2-40B4-BE49-F238E27FC236}">
                <a16:creationId xmlns:a16="http://schemas.microsoft.com/office/drawing/2014/main" id="{FFC19FF9-C86E-4D07-852A-BB83BB8E7F0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1D2C814D-1857-4008-8D49-717AD79E4BB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9EF3996F-2CCE-4B9C-B015-CEC9663E0D4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234E66CC-4AEF-49A3-A65B-39C77AB8F5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9E08B37E-F4F4-4F60-873A-7AF7415140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DF74AC77-CD79-4104-8D52-89AE1C58909D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456C3EE8-CFD1-44F8-9544-D6B30A6783F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E7F0A98D-3FF1-437B-8E65-67AC531137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254A4F10-3D82-4D3D-A946-9A6F242964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BF3EFB0F-0FA3-4DE2-AB49-CBFF40F8A90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>
            <a:extLst>
              <a:ext uri="{FF2B5EF4-FFF2-40B4-BE49-F238E27FC236}">
                <a16:creationId xmlns:a16="http://schemas.microsoft.com/office/drawing/2014/main" id="{12E9928C-5980-46CD-892C-DBC3F6E1ED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备注占位符 2">
            <a:extLst>
              <a:ext uri="{FF2B5EF4-FFF2-40B4-BE49-F238E27FC236}">
                <a16:creationId xmlns:a16="http://schemas.microsoft.com/office/drawing/2014/main" id="{FB27B841-192D-4397-8689-85EFE010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6" name="灯片编号占位符 3">
            <a:extLst>
              <a:ext uri="{FF2B5EF4-FFF2-40B4-BE49-F238E27FC236}">
                <a16:creationId xmlns:a16="http://schemas.microsoft.com/office/drawing/2014/main" id="{A7626B4E-46CB-4F66-8422-2CEBE246F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EC5A68-575F-491B-AA0F-FAD91D0880F8}" type="slidenum">
              <a:rPr lang="zh-CN" altLang="en-US">
                <a:latin typeface="Tahoma" panose="020B0604030504040204" pitchFamily="34" charset="0"/>
              </a:rPr>
              <a:pPr eaLnBrk="1" hangingPunct="1"/>
              <a:t>1</a:t>
            </a:fld>
            <a:endParaRPr lang="zh-CN" altLang="en-US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0B85B397-94B2-49DA-8EEC-68225CDE4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86E2D74-C7E6-44DA-AB18-98A63D5A4813}" type="slidenum">
              <a:rPr lang="zh-CN" altLang="en-US">
                <a:latin typeface="Tahoma" panose="020B0604030504040204" pitchFamily="34" charset="0"/>
              </a:rPr>
              <a:pPr eaLnBrk="1" hangingPunct="1"/>
              <a:t>10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31CAD667-2F4B-4577-AB1D-EDA8E0C083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4453C3D7-32DA-47F1-AEAE-48FE0EEE1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EF1B8D3D-BF81-43D3-B77A-9171300CD0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744C15-C683-4E44-B7B2-067C81374F1D}" type="slidenum">
              <a:rPr lang="zh-CN" altLang="en-US">
                <a:latin typeface="Tahoma" panose="020B0604030504040204" pitchFamily="34" charset="0"/>
              </a:rPr>
              <a:pPr eaLnBrk="1" hangingPunct="1"/>
              <a:t>11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78AF6FBD-4321-400B-8125-0EB67305CE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DABC5A53-6EA9-42E9-AFAA-2EA33186D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F18FB8FE-0580-4794-87BA-8F039E8510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224F1AB-E88E-4C45-95C4-2C0E65E1FD46}" type="slidenum">
              <a:rPr lang="zh-CN" altLang="en-US">
                <a:latin typeface="Tahoma" panose="020B0604030504040204" pitchFamily="34" charset="0"/>
              </a:rPr>
              <a:pPr eaLnBrk="1" hangingPunct="1"/>
              <a:t>12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B152157A-A53C-43CE-808C-62EEDA73B4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120A28D-00AE-4215-9B13-B87CF1373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984207A-5198-4EB2-A78D-509CEF2010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58A2239-7A7A-4A6E-AD56-70D22A396889}" type="slidenum">
              <a:rPr lang="zh-CN" altLang="en-US">
                <a:latin typeface="Tahoma" panose="020B0604030504040204" pitchFamily="34" charset="0"/>
              </a:rPr>
              <a:pPr eaLnBrk="1" hangingPunct="1"/>
              <a:t>13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D3A853FF-31E0-4CAD-A262-4C148E76C93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C32B6D3E-23D0-4924-832A-FDE6FDE2A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78FFFC4A-C0C4-4FE7-AF60-268AEFEBA5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2B5D919-E30F-4612-BADE-CBD184A8D218}" type="slidenum">
              <a:rPr lang="zh-CN" altLang="en-US">
                <a:latin typeface="Tahoma" panose="020B0604030504040204" pitchFamily="34" charset="0"/>
              </a:rPr>
              <a:pPr eaLnBrk="1" hangingPunct="1"/>
              <a:t>14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6C884463-9933-4600-A56C-FC34542BF48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295AD682-9B6C-4D49-9DC6-B14D96CA2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46B73C8-4CEF-4B04-96B5-4EF4B0DD7C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3B430DE-A7F8-49BE-8702-24825DB8A9E2}" type="slidenum">
              <a:rPr lang="zh-CN" altLang="en-US">
                <a:latin typeface="Tahoma" panose="020B0604030504040204" pitchFamily="34" charset="0"/>
              </a:rPr>
              <a:pPr eaLnBrk="1" hangingPunct="1"/>
              <a:t>15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3A694D86-C428-4EE3-83EC-BD1542F7B1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CE0B6B4-AB88-45D1-98C3-0F11782CA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>
            <a:extLst>
              <a:ext uri="{FF2B5EF4-FFF2-40B4-BE49-F238E27FC236}">
                <a16:creationId xmlns:a16="http://schemas.microsoft.com/office/drawing/2014/main" id="{3FF15176-A74E-485D-A472-E60CDBDEEC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备注占位符 2">
            <a:extLst>
              <a:ext uri="{FF2B5EF4-FFF2-40B4-BE49-F238E27FC236}">
                <a16:creationId xmlns:a16="http://schemas.microsoft.com/office/drawing/2014/main" id="{3D66A4D0-EFD6-4803-97D7-74CF10581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灯片编号占位符 3">
            <a:extLst>
              <a:ext uri="{FF2B5EF4-FFF2-40B4-BE49-F238E27FC236}">
                <a16:creationId xmlns:a16="http://schemas.microsoft.com/office/drawing/2014/main" id="{7A2CFE9B-0791-421A-A6B2-920ACEEE7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9A8DF3-7699-474D-973D-2E5377696781}" type="slidenum">
              <a:rPr lang="zh-CN" altLang="en-US">
                <a:latin typeface="Tahoma" panose="020B0604030504040204" pitchFamily="34" charset="0"/>
              </a:rPr>
              <a:pPr eaLnBrk="1" hangingPunct="1"/>
              <a:t>16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BB494CA0-D9AA-4BF7-8463-6345571F3F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B27FFAA-EC03-4944-B000-DBB39CC82832}" type="slidenum">
              <a:rPr lang="zh-CN" altLang="en-US">
                <a:latin typeface="Tahoma" panose="020B0604030504040204" pitchFamily="34" charset="0"/>
              </a:rPr>
              <a:pPr eaLnBrk="1" hangingPunct="1"/>
              <a:t>17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FDC97B08-B8F1-4B87-A5D5-45697832DA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14AE455F-F2B6-444D-AAA3-404F10EB9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E272878-0D5F-4673-B58F-6E2337243D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B9A33B-29C0-4404-8F58-3318965CE2F0}" type="slidenum">
              <a:rPr lang="zh-CN" altLang="en-US">
                <a:latin typeface="Tahoma" panose="020B0604030504040204" pitchFamily="34" charset="0"/>
              </a:rPr>
              <a:pPr eaLnBrk="1" hangingPunct="1"/>
              <a:t>18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E8100D66-CF12-440B-A8CE-D78F5BBBCE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6F2ED8CF-66A4-4DE9-92CE-A2D60DC43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B973593A-F70A-437E-B53B-67FD61890B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DB9FC4-F6EF-4E90-BAF9-1D4E16C4F7F5}" type="slidenum">
              <a:rPr lang="zh-CN" altLang="en-US">
                <a:latin typeface="Tahoma" panose="020B0604030504040204" pitchFamily="34" charset="0"/>
              </a:rPr>
              <a:pPr eaLnBrk="1" hangingPunct="1"/>
              <a:t>19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2C7E39EE-4C7A-4560-BD4F-A197C068F4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B167E9E1-3E48-464F-9A48-E8F2D41EE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0491DAEC-69A7-47DB-8DFB-56136A98D5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70D9D3-71BC-46CF-AFC3-4D7C53642AA7}" type="slidenum">
              <a:rPr lang="zh-CN" altLang="en-US">
                <a:latin typeface="Tahoma" panose="020B0604030504040204" pitchFamily="34" charset="0"/>
              </a:rPr>
              <a:pPr eaLnBrk="1" hangingPunct="1"/>
              <a:t>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817505D4-1E81-4912-80EA-1D2A7F347B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2265F2FA-2C1B-44E8-A785-625001882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EDD79487-6BCC-4E73-8491-D48A556CB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650F761-4185-45C7-999D-BA134018002A}" type="slidenum">
              <a:rPr lang="zh-CN" altLang="en-US">
                <a:latin typeface="Tahoma" panose="020B0604030504040204" pitchFamily="34" charset="0"/>
              </a:rPr>
              <a:pPr eaLnBrk="1" hangingPunct="1"/>
              <a:t>20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930E37BC-6E56-47A1-9459-80E889F548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B738944-1854-4924-880B-1254F66EE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IEEE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：美国电气和电子工程师协会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IEEE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主要关注以太网技术标准的制订。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IEEE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的工作重点是以传统以太网为基础，研究制定应用于城域网的新型以太网技术标准。</a:t>
            </a:r>
          </a:p>
          <a:p>
            <a:pPr eaLnBrk="1" hangingPunct="1"/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TIA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：美国通信工业协会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UL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：美国保险商安全标准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ANSI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：美国国家标准学会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EIA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：电子工业协会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国际电信联盟电信标准化部（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ITU-T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7CAD086-2E58-4425-9A1E-4C1B205FB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25BAFB-FC33-4EDC-B806-478F9A322D68}" type="slidenum">
              <a:rPr lang="zh-CN" altLang="en-US">
                <a:latin typeface="Tahoma" panose="020B0604030504040204" pitchFamily="34" charset="0"/>
              </a:rPr>
              <a:pPr eaLnBrk="1" hangingPunct="1"/>
              <a:t>21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C375BC9-C8B4-46C7-9F18-8154FAC6C0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9B167849-C1A7-4A87-A52D-C4B198169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ANSI/TIA/EIA-568-B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 商业建筑电信布线标准 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ANSI/TIA/EIA-569-A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 商业建筑电信路径和空间标准 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ANSI/EIA/TIA-570-A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 住宅电信布线标准 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ANSI/TIA/EIA-606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 商业建筑电信基础结构管理标准 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ANSI/TIA/EIA-607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： 商业建筑电信接地和接线要求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>
            <a:extLst>
              <a:ext uri="{FF2B5EF4-FFF2-40B4-BE49-F238E27FC236}">
                <a16:creationId xmlns:a16="http://schemas.microsoft.com/office/drawing/2014/main" id="{2E6983B9-0DC6-4D04-A2E4-69FEFBDACB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>
            <a:extLst>
              <a:ext uri="{FF2B5EF4-FFF2-40B4-BE49-F238E27FC236}">
                <a16:creationId xmlns:a16="http://schemas.microsoft.com/office/drawing/2014/main" id="{49FD9541-B77E-4609-B45C-AD9D101AA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380" name="灯片编号占位符 3">
            <a:extLst>
              <a:ext uri="{FF2B5EF4-FFF2-40B4-BE49-F238E27FC236}">
                <a16:creationId xmlns:a16="http://schemas.microsoft.com/office/drawing/2014/main" id="{C14645AE-01C6-4414-B2CC-313796010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C6EFB6-150B-4102-8012-B1561140B590}" type="slidenum">
              <a:rPr lang="zh-CN" altLang="en-US">
                <a:latin typeface="Tahoma" panose="020B0604030504040204" pitchFamily="34" charset="0"/>
              </a:rPr>
              <a:pPr eaLnBrk="1" hangingPunct="1"/>
              <a:t>23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B11122B8-9D37-482B-BB78-399FD28D0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2985DC4-8B8F-4E31-8E1B-11175DA30527}" type="slidenum">
              <a:rPr lang="zh-CN" altLang="en-US">
                <a:latin typeface="Tahoma" panose="020B0604030504040204" pitchFamily="34" charset="0"/>
              </a:rPr>
              <a:pPr eaLnBrk="1" hangingPunct="1"/>
              <a:t>24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262DF9DF-A593-4A5E-9675-0E0707C716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0941A1CA-9170-45AE-B53B-2A33E604C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9D2C3FB2-D05C-4098-BF30-0DE26AFBA6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8A4B034-434F-4116-B0AC-DF691961E069}" type="slidenum">
              <a:rPr lang="zh-CN" altLang="en-US">
                <a:latin typeface="Tahoma" panose="020B0604030504040204" pitchFamily="34" charset="0"/>
              </a:rPr>
              <a:pPr eaLnBrk="1" hangingPunct="1"/>
              <a:t>25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AFB892D7-526C-4894-8C3F-415716574A1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EED5BB14-E185-489C-99EC-E8F6B514C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58A0F39-6A4E-4A54-B268-FA9BC055D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3BC26E9-5CB2-4000-ADB9-A8D083600232}" type="slidenum">
              <a:rPr lang="zh-CN" altLang="en-US">
                <a:latin typeface="Tahoma" panose="020B0604030504040204" pitchFamily="34" charset="0"/>
              </a:rPr>
              <a:pPr eaLnBrk="1" hangingPunct="1"/>
              <a:t>26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01B39AF2-FDAF-4105-A643-2D332734F3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B6747220-99F1-488B-8120-984CDD44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>
            <a:extLst>
              <a:ext uri="{FF2B5EF4-FFF2-40B4-BE49-F238E27FC236}">
                <a16:creationId xmlns:a16="http://schemas.microsoft.com/office/drawing/2014/main" id="{825E899D-CBAE-4EC3-A76F-4B59683255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备注占位符 2">
            <a:extLst>
              <a:ext uri="{FF2B5EF4-FFF2-40B4-BE49-F238E27FC236}">
                <a16:creationId xmlns:a16="http://schemas.microsoft.com/office/drawing/2014/main" id="{47DCB7F3-F7C4-4748-B5F1-8C28EC620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476" name="灯片编号占位符 3">
            <a:extLst>
              <a:ext uri="{FF2B5EF4-FFF2-40B4-BE49-F238E27FC236}">
                <a16:creationId xmlns:a16="http://schemas.microsoft.com/office/drawing/2014/main" id="{3CFA7F0D-E337-4525-8B7C-8381F5A9D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244BF8-3ADF-46E5-BEDF-F1370C2BFB7D}" type="slidenum">
              <a:rPr lang="zh-CN" altLang="en-US">
                <a:latin typeface="Tahoma" panose="020B0604030504040204" pitchFamily="34" charset="0"/>
              </a:rPr>
              <a:pPr eaLnBrk="1" hangingPunct="1"/>
              <a:t>27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848FDB02-DE74-4FDE-A78C-829B380793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A364F6-777A-472B-9FBD-F67FCF2A55C3}" type="slidenum">
              <a:rPr lang="zh-CN" altLang="en-US">
                <a:latin typeface="Tahoma" panose="020B0604030504040204" pitchFamily="34" charset="0"/>
              </a:rPr>
              <a:pPr eaLnBrk="1" hangingPunct="1"/>
              <a:t>28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89A93F7F-2852-4B32-A4C4-FC2E100611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FFC5041-1B1A-4D3D-99BB-A7F31B475B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019C78E9-2D04-435C-B776-DD90C52C59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EB8ABD-9954-4192-8E58-0411547F5C08}" type="slidenum">
              <a:rPr lang="zh-CN" altLang="en-US">
                <a:latin typeface="Tahoma" panose="020B0604030504040204" pitchFamily="34" charset="0"/>
              </a:rPr>
              <a:pPr eaLnBrk="1" hangingPunct="1"/>
              <a:t>29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F2D50FA5-8557-405B-BF53-C8D51C93A8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9D2B5FEC-D6F4-4A0F-B186-208444D11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768BD8A9-6CD6-4EE7-809E-619259CE9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61A3D2-E243-4504-8A2D-79EE3BCC3342}" type="slidenum">
              <a:rPr lang="zh-CN" altLang="en-US">
                <a:latin typeface="Tahoma" panose="020B0604030504040204" pitchFamily="34" charset="0"/>
              </a:rPr>
              <a:pPr eaLnBrk="1" hangingPunct="1"/>
              <a:t>30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FA0CFA34-14EC-4DEB-935E-F9411DC7CA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FD169A7-65FD-4A9A-A21B-CD5A32DB5D7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BD9B63A7-5FE0-44C4-8E33-E90F87D8A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FFB6EB9-1FE6-4368-8F52-EAD7F1C574CE}" type="slidenum">
              <a:rPr lang="zh-CN" altLang="en-US">
                <a:latin typeface="Tahoma" panose="020B0604030504040204" pitchFamily="34" charset="0"/>
              </a:rPr>
              <a:pPr eaLnBrk="1" hangingPunct="1"/>
              <a:t>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8C90C9AC-D821-49A2-807A-FAF3892C2A2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FA6612BA-6FC6-4DB8-AC7A-6C6102A01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0ADDC29F-5687-468F-B4DB-1A8C6C4F6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2F5CF68-A083-4886-8141-CD1F48783C21}" type="slidenum">
              <a:rPr lang="zh-CN" altLang="en-US">
                <a:latin typeface="Tahoma" panose="020B0604030504040204" pitchFamily="34" charset="0"/>
              </a:rPr>
              <a:pPr eaLnBrk="1" hangingPunct="1"/>
              <a:t>31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A8077AF7-29B1-424C-889F-819F84B8BE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A38A7BD0-C252-4E8F-B084-54C593AA0A8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BC1636C3-C183-410C-80FB-75F3D590FF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219B62-CB94-4C25-89BA-E83629BC20B6}" type="slidenum">
              <a:rPr lang="zh-CN" altLang="en-US">
                <a:latin typeface="Tahoma" panose="020B0604030504040204" pitchFamily="34" charset="0"/>
              </a:rPr>
              <a:pPr eaLnBrk="1" hangingPunct="1"/>
              <a:t>32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FA1F17EB-0B0C-4E95-87CA-EDA3FFC043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7F5D061B-503A-436A-9BD1-71079DEFBB9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F8867B9-D181-4BB5-964C-13437BBE1E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CD629B-154C-4E39-8A2A-E575A670163B}" type="slidenum">
              <a:rPr lang="zh-CN" altLang="en-US">
                <a:latin typeface="Tahoma" panose="020B0604030504040204" pitchFamily="34" charset="0"/>
              </a:rPr>
              <a:pPr eaLnBrk="1" hangingPunct="1"/>
              <a:t>33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4A4DDDBE-D9B5-4D3A-A175-788B5FBB911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245FFF94-1678-4B64-8F4E-3E6565221CB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F739DDB1-4DF9-4FF2-8686-736E7879DC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5D51980-1823-4B45-9368-C9A142A04044}" type="slidenum">
              <a:rPr lang="zh-CN" altLang="en-US">
                <a:latin typeface="Tahoma" panose="020B0604030504040204" pitchFamily="34" charset="0"/>
              </a:rPr>
              <a:pPr eaLnBrk="1" hangingPunct="1"/>
              <a:t>34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8BA4516D-E085-4B2F-94FB-7F1CC402FB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F4770F3C-1585-4608-8832-C815BC531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E248E2CA-3E41-4B30-804E-E35FF6D09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B85B5AA-8173-4291-85BB-83A1727DAC8B}" type="slidenum">
              <a:rPr lang="zh-CN" altLang="en-US">
                <a:latin typeface="Tahoma" panose="020B0604030504040204" pitchFamily="34" charset="0"/>
              </a:rPr>
              <a:pPr eaLnBrk="1" hangingPunct="1"/>
              <a:t>35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07FA88B4-3BC1-49B4-A675-B817D84AEE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3FED90C6-4575-4320-85A1-3478EF67A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FE3BF93-5DB6-4D99-910B-47350BA91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022536C-83C4-4616-A9F6-A91F7887F84E}" type="slidenum">
              <a:rPr lang="zh-CN" altLang="en-US">
                <a:latin typeface="Tahoma" panose="020B0604030504040204" pitchFamily="34" charset="0"/>
              </a:rPr>
              <a:pPr eaLnBrk="1" hangingPunct="1"/>
              <a:t>36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CF30ACCF-7818-4A40-A615-4933F3C00C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0239BC64-2B3F-4185-B43E-0E13B3D48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57FE755E-8F00-49AB-9501-127B1A28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1C093C6-5C4B-4B97-AB2F-BDF85A6B3BC6}" type="slidenum">
              <a:rPr lang="zh-CN" altLang="en-US">
                <a:latin typeface="Tahoma" panose="020B0604030504040204" pitchFamily="34" charset="0"/>
              </a:rPr>
              <a:pPr eaLnBrk="1" hangingPunct="1"/>
              <a:t>37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3642AB50-D00C-4B30-9972-84E671C2D8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A945273C-1FC1-4D58-8DFB-B0074F35B1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D1A7B375-74F8-42C3-8595-ECBF727B94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B762277-01BA-446F-B31B-08EC1098BAA0}" type="slidenum">
              <a:rPr lang="zh-CN" altLang="en-US">
                <a:latin typeface="Tahoma" panose="020B0604030504040204" pitchFamily="34" charset="0"/>
              </a:rPr>
              <a:pPr eaLnBrk="1" hangingPunct="1"/>
              <a:t>38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4B494EF8-DDF6-4624-82A6-8D910136EC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2C575D1D-E7C0-446E-8A7C-965E6A223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D808D6F-C8DA-4933-942E-0A06954C64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C8BBE33-F5D2-4C00-B6FC-4E41A751CBCF}" type="slidenum">
              <a:rPr lang="zh-CN" altLang="en-US">
                <a:latin typeface="Tahoma" panose="020B0604030504040204" pitchFamily="34" charset="0"/>
              </a:rPr>
              <a:pPr eaLnBrk="1" hangingPunct="1"/>
              <a:t>39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82ACE54B-D83C-4558-9267-12A8A740E0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2F8F141B-E8CB-4A00-8006-549F32E97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980E4C7F-F03A-4DFB-8352-92FF8CCA5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3E9DF9A-1409-43B5-BCF8-2231887C67B4}" type="slidenum">
              <a:rPr lang="zh-CN" altLang="en-US">
                <a:latin typeface="Tahoma" panose="020B0604030504040204" pitchFamily="34" charset="0"/>
              </a:rPr>
              <a:pPr eaLnBrk="1" hangingPunct="1"/>
              <a:t>40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6EBED8B6-6BD0-4C0A-8275-8F7DE3D837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3C1AD3E-0176-44B4-AA65-0286A5788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CE4CED27-BB8A-40A8-888B-544C5E653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441279C-6BE5-48D8-B71A-B266B99F33BE}" type="slidenum">
              <a:rPr lang="zh-CN" altLang="en-US">
                <a:latin typeface="Tahoma" panose="020B0604030504040204" pitchFamily="34" charset="0"/>
              </a:rPr>
              <a:pPr eaLnBrk="1" hangingPunct="1"/>
              <a:t>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41E2335-E24A-4962-8E29-DB396A3122A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F38681CD-E556-4EC1-BB5C-91083DE37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FF9A328-0ED4-41CA-86FC-5C8C2C960D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18CAD57-6367-4569-B6D8-D8D88DAA23E9}" type="slidenum">
              <a:rPr lang="zh-CN" altLang="en-US">
                <a:latin typeface="Tahoma" panose="020B0604030504040204" pitchFamily="34" charset="0"/>
              </a:rPr>
              <a:pPr eaLnBrk="1" hangingPunct="1"/>
              <a:t>41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D5641001-114E-41ED-8169-7D8C8940DA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E973ED5E-3CCE-4B94-9038-68ED527BB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785F9AF3-63EF-4737-8F09-3C05961BE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AE9DFE-25D2-4657-859F-59065810056A}" type="slidenum">
              <a:rPr lang="zh-CN" altLang="en-US">
                <a:latin typeface="Tahoma" panose="020B0604030504040204" pitchFamily="34" charset="0"/>
              </a:rPr>
              <a:pPr eaLnBrk="1" hangingPunct="1"/>
              <a:t>42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2BE0F303-00F0-48BE-8797-5FC5F5BA8B8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41E353A6-2D13-4134-B4F1-D0A1BBC46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>
            <a:extLst>
              <a:ext uri="{FF2B5EF4-FFF2-40B4-BE49-F238E27FC236}">
                <a16:creationId xmlns:a16="http://schemas.microsoft.com/office/drawing/2014/main" id="{E05B7B5B-BB7A-4D8D-892B-2B4C895F08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>
            <a:extLst>
              <a:ext uri="{FF2B5EF4-FFF2-40B4-BE49-F238E27FC236}">
                <a16:creationId xmlns:a16="http://schemas.microsoft.com/office/drawing/2014/main" id="{D5395783-4C02-4CF8-8734-57F8592D8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60" name="灯片编号占位符 3">
            <a:extLst>
              <a:ext uri="{FF2B5EF4-FFF2-40B4-BE49-F238E27FC236}">
                <a16:creationId xmlns:a16="http://schemas.microsoft.com/office/drawing/2014/main" id="{6972B24D-B8E4-46EA-A8AE-CD3AF994A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99B1C72-E107-470B-B379-C745FC3D13A9}" type="slidenum">
              <a:rPr lang="zh-CN" altLang="en-US">
                <a:latin typeface="Tahoma" panose="020B0604030504040204" pitchFamily="34" charset="0"/>
              </a:rPr>
              <a:pPr eaLnBrk="1" hangingPunct="1"/>
              <a:t>43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4E49BC54-E991-44D4-AA94-799B1ABEE7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9CD4304-1277-4BEB-967C-DDE5C750DC24}" type="slidenum">
              <a:rPr lang="zh-CN" altLang="en-US">
                <a:latin typeface="Tahoma" panose="020B0604030504040204" pitchFamily="34" charset="0"/>
              </a:rPr>
              <a:pPr eaLnBrk="1" hangingPunct="1"/>
              <a:t>44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FFC64CD8-AA12-4615-919B-30D7C61EF0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29C9A7E7-62F7-4972-9B6F-7E19E01461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E260807E-C3BE-4659-A1F3-16AF97D406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CA0A17-F7D6-4420-A43A-8772FA284647}" type="slidenum">
              <a:rPr lang="zh-CN" altLang="en-US">
                <a:latin typeface="Tahoma" panose="020B0604030504040204" pitchFamily="34" charset="0"/>
              </a:rPr>
              <a:pPr eaLnBrk="1" hangingPunct="1"/>
              <a:t>45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22B83B54-2038-4A0C-98FF-63FAC8CF63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8890160F-5DB9-4646-BD7B-47A515B16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108864C-F6E4-4EBD-9A38-6D50A119D1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495A2D-2887-4AD1-8F6E-4986ADB319FA}" type="slidenum">
              <a:rPr lang="zh-CN" altLang="en-US">
                <a:latin typeface="Tahoma" panose="020B0604030504040204" pitchFamily="34" charset="0"/>
              </a:rPr>
              <a:pPr eaLnBrk="1" hangingPunct="1"/>
              <a:t>46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C85AB4EE-9AD3-4B79-9B87-C4C56659F21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A2B10E7B-66CD-4EE6-9228-3BDDABF4F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1AEDA3DA-FC33-4956-A2C5-92A9F17D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247F623-0C5B-45F1-A249-CFFA4C65451A}" type="slidenum">
              <a:rPr lang="zh-CN" altLang="en-US">
                <a:latin typeface="Tahoma" panose="020B0604030504040204" pitchFamily="34" charset="0"/>
              </a:rPr>
              <a:pPr eaLnBrk="1" hangingPunct="1"/>
              <a:t>47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B04158EC-AB9E-4170-A4FE-7BF8FDC82B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FE93186B-BA8E-496A-B731-9D2D8075A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3F0ECE17-5945-4F20-9ADE-4596002FD9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7B4C93C-4B06-4AC9-98CF-2FDBE62E738A}" type="slidenum">
              <a:rPr lang="zh-CN" altLang="en-US">
                <a:latin typeface="Tahoma" panose="020B0604030504040204" pitchFamily="34" charset="0"/>
              </a:rPr>
              <a:pPr eaLnBrk="1" hangingPunct="1"/>
              <a:t>48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ED09CE0D-8863-4330-BFF1-D0182AF475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667C2F24-6054-40A9-B118-27B1B4157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0D0D9F9-08E1-4E3A-AE15-6E6D3AF91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25F2CA-770A-46BC-82AC-B9B9BC02479D}" type="slidenum">
              <a:rPr lang="zh-CN" altLang="en-US">
                <a:latin typeface="Tahoma" panose="020B0604030504040204" pitchFamily="34" charset="0"/>
              </a:rPr>
              <a:pPr eaLnBrk="1" hangingPunct="1"/>
              <a:t>49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3446D973-B285-40C5-8F6A-9618B03635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FAFE0D90-44EE-4340-9F0B-CF82A046A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AB15496-0EF3-4B57-9EEE-0DB0962979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6D941E-D828-4E58-BBE8-EE6FB90A3757}" type="slidenum">
              <a:rPr lang="zh-CN" altLang="en-US">
                <a:latin typeface="Tahoma" panose="020B0604030504040204" pitchFamily="34" charset="0"/>
              </a:rPr>
              <a:pPr eaLnBrk="1" hangingPunct="1"/>
              <a:t>50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CFA616D-D500-43C5-9DF2-EC37EC3504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099812D5-D96B-426E-8B40-691C2056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39AFF9A4-AA7A-4F53-B519-0A2BFD63D0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3F99098-8490-42E0-9A88-8970B9B35C69}" type="slidenum">
              <a:rPr lang="zh-CN" altLang="en-US">
                <a:latin typeface="Tahoma" panose="020B0604030504040204" pitchFamily="34" charset="0"/>
              </a:rPr>
              <a:pPr eaLnBrk="1" hangingPunct="1"/>
              <a:t>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56F73077-1350-4E38-A79D-C092DBA533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0F52E16C-0112-45C1-8B4B-5975E412C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627C1814-C51C-4C20-8242-6F1DCD92F0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CB14BA3-7AFC-4F15-9572-84C3CCC0DFFE}" type="slidenum">
              <a:rPr lang="zh-CN" altLang="en-US">
                <a:latin typeface="Tahoma" panose="020B0604030504040204" pitchFamily="34" charset="0"/>
              </a:rPr>
              <a:pPr eaLnBrk="1" hangingPunct="1"/>
              <a:t>51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C6F26BAA-55D0-4F33-AEAC-28D9C238BC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193F93B5-74C7-456B-9008-1A72DB7F7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9025330-46EB-4D75-8969-CAFBE36AB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CF3DAB-61A9-4D8B-B3D9-318B37AFBE58}" type="slidenum">
              <a:rPr lang="zh-CN" altLang="en-US">
                <a:latin typeface="Tahoma" panose="020B0604030504040204" pitchFamily="34" charset="0"/>
              </a:rPr>
              <a:pPr eaLnBrk="1" hangingPunct="1"/>
              <a:t>53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6459AD61-4C8F-4304-B2DD-F0409C4F46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C0C248F-B3CF-43A7-9C54-ECBF79C67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03D80B6-D2E4-414A-AD99-347DAAAD7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DE62452-D25A-486F-B371-C998DF23AC46}" type="slidenum">
              <a:rPr lang="zh-CN" altLang="en-US">
                <a:latin typeface="Tahoma" panose="020B0604030504040204" pitchFamily="34" charset="0"/>
              </a:rPr>
              <a:pPr eaLnBrk="1" hangingPunct="1"/>
              <a:t>54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A716330F-AC14-4195-A606-829BFFEDE3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74430FD1-AE33-418E-A3BF-967390C01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4219A4F6-B222-4F81-A592-9511E08715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8BD35CF-1DE1-4F18-86DD-FA6B205C7A9C}" type="slidenum">
              <a:rPr lang="zh-CN" altLang="en-US">
                <a:latin typeface="Tahoma" panose="020B0604030504040204" pitchFamily="34" charset="0"/>
              </a:rPr>
              <a:pPr eaLnBrk="1" hangingPunct="1"/>
              <a:t>55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746A6BE6-2943-45F4-8C1E-CC3C6352D5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052278A-25E6-4BAE-A349-F3A9C3A9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357B3FA2-FD74-4B78-91EE-A0AF9B9400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7C9E0DF-F29D-45E8-AD0E-8F6C2A5D4DA4}" type="slidenum">
              <a:rPr lang="zh-CN" altLang="en-US">
                <a:latin typeface="Tahoma" panose="020B0604030504040204" pitchFamily="34" charset="0"/>
              </a:rPr>
              <a:pPr eaLnBrk="1" hangingPunct="1"/>
              <a:t>56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FD9942B1-F78C-4A47-9B93-744AA9EAF1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7CF4859-C44B-44EF-8CA7-B95425E36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6E464727-716C-45E8-ADBB-B3E326E81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B7CF02-920A-4AE2-ACAA-66B36CE2510B}" type="slidenum">
              <a:rPr lang="zh-CN" altLang="en-US">
                <a:latin typeface="Tahoma" panose="020B0604030504040204" pitchFamily="34" charset="0"/>
              </a:rPr>
              <a:pPr eaLnBrk="1" hangingPunct="1"/>
              <a:t>57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76E64120-87F6-47B5-8AE3-655940E184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7BEA4D1E-E7A8-4E6F-8E21-27A4944F3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940B4E27-A7F4-432F-81E1-5E6C3CECD5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C94EFC-8FF7-42A2-A154-1786EE459AC7}" type="slidenum">
              <a:rPr lang="zh-CN" altLang="en-US">
                <a:latin typeface="Tahoma" panose="020B0604030504040204" pitchFamily="34" charset="0"/>
              </a:rPr>
              <a:pPr eaLnBrk="1" hangingPunct="1"/>
              <a:t>58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69D3C05-BB4D-4BC0-BBAA-ED8ED6354A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0CC1210E-690F-4085-9AAF-B4D916C06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F0871D22-A7C5-400C-973B-350706AF92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B76CFB1-4823-43EF-90B9-5E3DE8231B74}" type="slidenum">
              <a:rPr lang="zh-CN" altLang="en-US">
                <a:latin typeface="Tahoma" panose="020B0604030504040204" pitchFamily="34" charset="0"/>
              </a:rPr>
              <a:pPr eaLnBrk="1" hangingPunct="1"/>
              <a:t>59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240CE6A6-275C-40DE-A84C-54215574BE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A50F9343-81C6-4629-9C14-2F937D32C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565EA318-9A71-49E7-B2B4-CDAC1BC582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41A7F11-9A59-49BD-8D19-B4D616779C2F}" type="slidenum">
              <a:rPr lang="zh-CN" altLang="en-US">
                <a:latin typeface="Tahoma" panose="020B0604030504040204" pitchFamily="34" charset="0"/>
              </a:rPr>
              <a:pPr eaLnBrk="1" hangingPunct="1"/>
              <a:t>60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E7697A4-1F8B-4BAA-B765-E7BD3D69471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817C802C-A876-4BCE-9161-19674BECC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49ED6330-4EE8-41A8-9362-D6E57D331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ED382B5-4229-473C-B8B5-E1438DFF3757}" type="slidenum">
              <a:rPr lang="zh-CN" altLang="en-US">
                <a:latin typeface="Tahoma" panose="020B0604030504040204" pitchFamily="34" charset="0"/>
              </a:rPr>
              <a:pPr eaLnBrk="1" hangingPunct="1"/>
              <a:t>61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CF627B02-532B-40B1-B838-CE0B5CB867F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ABFF8CA7-8313-4DC6-AF9B-95C844061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5ADAC83-3FB8-4272-B2B4-8AA003F55A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9CA62F1-DC38-40A2-8962-99C30069398B}" type="slidenum">
              <a:rPr lang="zh-CN" altLang="en-US">
                <a:latin typeface="Tahoma" panose="020B0604030504040204" pitchFamily="34" charset="0"/>
              </a:rPr>
              <a:pPr eaLnBrk="1" hangingPunct="1"/>
              <a:t>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3477763-15E0-4F51-81A3-24B8CF4B56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ED897923-BFC3-4E37-9310-3EF70D165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调制是调节振幅、频率以及无线电或光波的相位，将数据信号混合到载波中以完成网络传送。</a:t>
            </a:r>
            <a:b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最常见的调制方式如下：调幅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(AM)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、调频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(FM)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、调相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(PM)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b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传输方式或调制方案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压缩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越复杂，数据传输速率越高，抗噪声的能力也越弱，因此距离也越短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713F086B-E191-4EBF-AD79-7F19631464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7F69FA-B6AA-4FB6-A158-ACD8EC52BD13}" type="slidenum">
              <a:rPr lang="zh-CN" altLang="en-US">
                <a:latin typeface="Tahoma" panose="020B0604030504040204" pitchFamily="34" charset="0"/>
              </a:rPr>
              <a:pPr eaLnBrk="1" hangingPunct="1"/>
              <a:t>62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27CB80BA-F4C2-4E6D-A038-7C099B3516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F8FE89D0-67CC-4F2D-9718-B8CEBF255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3698DDAA-65EE-4411-A150-437FE14BD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EDE599-6B17-43FE-9076-CDA9A9FF1A49}" type="slidenum">
              <a:rPr lang="zh-CN" altLang="en-US">
                <a:latin typeface="Tahoma" panose="020B0604030504040204" pitchFamily="34" charset="0"/>
              </a:rPr>
              <a:pPr eaLnBrk="1" hangingPunct="1"/>
              <a:t>63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74368BAF-A8EE-4FCD-B85C-CF729495B7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C4A80392-5724-4338-B755-A038A23F2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60BD0602-FA82-4E7F-A601-3A1DE1CA61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DF3200-43B0-4D4E-96B8-148B5C6CA346}" type="slidenum">
              <a:rPr lang="zh-CN" altLang="en-US">
                <a:latin typeface="Tahoma" panose="020B0604030504040204" pitchFamily="34" charset="0"/>
              </a:rPr>
              <a:pPr eaLnBrk="1" hangingPunct="1"/>
              <a:t>64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EB9AFF0B-3E3C-47C9-8360-2173A88A21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38626623-DE12-41C4-BEAA-A8DF0C96C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56442712-1E7F-40B4-A008-18E2A3609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C189BA4-1094-4E26-8D24-F4AAF2D9FA15}" type="slidenum">
              <a:rPr lang="zh-CN" altLang="en-US">
                <a:latin typeface="Tahoma" panose="020B0604030504040204" pitchFamily="34" charset="0"/>
              </a:rPr>
              <a:pPr eaLnBrk="1" hangingPunct="1"/>
              <a:t>65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B2BB332B-6C2D-48D7-9C4C-A388C916CA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F339A158-9C42-400A-B438-9E0A8390F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738959D9-8F59-44F2-AEB6-8E1CC6976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3B16A93-DDAA-4DDC-98B1-460F282E2359}" type="slidenum">
              <a:rPr lang="zh-CN" altLang="en-US">
                <a:latin typeface="Tahoma" panose="020B0604030504040204" pitchFamily="34" charset="0"/>
              </a:rPr>
              <a:pPr eaLnBrk="1" hangingPunct="1"/>
              <a:t>66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5B93CF94-F7EF-48BC-A7E0-8231A9F5E0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90B0174B-34AB-4A28-9828-3C67CEC59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B237953-798F-423D-96A5-27D0C37D2E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8497F06-0A41-4F2D-AA64-C5C4D3FDE1C1}" type="slidenum">
              <a:rPr lang="zh-CN" altLang="en-US">
                <a:latin typeface="Tahoma" panose="020B0604030504040204" pitchFamily="34" charset="0"/>
              </a:rPr>
              <a:pPr eaLnBrk="1" hangingPunct="1"/>
              <a:t>67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C1CCAFAE-7B74-4A54-8389-670E12D34A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A7C574D3-8781-4BE0-BB4B-7577DB8B8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1C6424E4-E165-4F68-90BD-BB605BEB4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CFC75DE-3F66-49E2-AD86-41B27A9B458F}" type="slidenum">
              <a:rPr lang="zh-CN" altLang="en-US">
                <a:latin typeface="Tahoma" panose="020B0604030504040204" pitchFamily="34" charset="0"/>
              </a:rPr>
              <a:pPr eaLnBrk="1" hangingPunct="1"/>
              <a:t>68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C87E9441-29F9-4BB9-AE76-EF1A6D3B60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31D60816-EF02-4C99-B11C-72A5A85B0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A17028AC-6830-4A48-A777-ED48768B66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AA23008-24B8-4BC8-BF61-DF1BBC2CC57F}" type="slidenum">
              <a:rPr lang="zh-CN" altLang="en-US">
                <a:latin typeface="Tahoma" panose="020B0604030504040204" pitchFamily="34" charset="0"/>
              </a:rPr>
              <a:pPr eaLnBrk="1" hangingPunct="1"/>
              <a:t>69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1F09D485-10C9-4B19-B8AC-C3BEC2EAD4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5FDAAAF0-C0CD-4984-89BC-E05BF5CD3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45F2CB24-543F-4AB5-8DF6-45182B40D3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BD0BB77-9649-4667-9484-ABC242B2B5A3}" type="slidenum">
              <a:rPr lang="zh-CN" altLang="en-US">
                <a:latin typeface="Tahoma" panose="020B0604030504040204" pitchFamily="34" charset="0"/>
              </a:rPr>
              <a:pPr eaLnBrk="1" hangingPunct="1"/>
              <a:t>70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58C54961-0901-4281-9765-86964B328B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FC92E53F-5787-4775-87ED-109C01071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03EDB4E9-3D85-4B6C-A491-2557DE129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7DA5863-8640-4F23-93FC-E6BC2A69E5C5}" type="slidenum">
              <a:rPr lang="zh-CN" altLang="en-US">
                <a:latin typeface="Tahoma" panose="020B0604030504040204" pitchFamily="34" charset="0"/>
              </a:rPr>
              <a:pPr eaLnBrk="1" hangingPunct="1"/>
              <a:t>71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B6E6C5C-3D44-4581-A115-0982FA1717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3CF517BE-22EB-4154-B7E3-283272755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04AA1075-4A64-451D-A33D-090059E9D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6E2535-B5C5-47A1-BB71-B67FC4969DE2}" type="slidenum">
              <a:rPr lang="zh-CN" altLang="en-US">
                <a:latin typeface="Tahoma" panose="020B0604030504040204" pitchFamily="34" charset="0"/>
              </a:rPr>
              <a:pPr eaLnBrk="1" hangingPunct="1"/>
              <a:t>7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A9CB2F-96CD-486F-8B94-084D4323B4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2B5CBB1D-EA86-40A1-8196-182D2F6DE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双绞：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每对线电流方向相反，磁场抵消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每条线一份数据，噪音一样，一份拷贝反转后可以通过比较滤除噪声。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C367C15F-2C7D-4545-92EF-F606EE02CA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CD4E2B7-4D7A-4A25-9524-5220118946E1}" type="slidenum">
              <a:rPr lang="zh-CN" altLang="en-US">
                <a:latin typeface="Tahoma" panose="020B0604030504040204" pitchFamily="34" charset="0"/>
              </a:rPr>
              <a:pPr eaLnBrk="1" hangingPunct="1"/>
              <a:t>72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66B6756E-405D-4949-A382-AA020FEA92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CA903FF-6A22-4281-A37F-F6A558E5D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>
            <a:extLst>
              <a:ext uri="{FF2B5EF4-FFF2-40B4-BE49-F238E27FC236}">
                <a16:creationId xmlns:a16="http://schemas.microsoft.com/office/drawing/2014/main" id="{27F27BF6-4DEC-403D-959E-ABD134DE6D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备注占位符 2">
            <a:extLst>
              <a:ext uri="{FF2B5EF4-FFF2-40B4-BE49-F238E27FC236}">
                <a16:creationId xmlns:a16="http://schemas.microsoft.com/office/drawing/2014/main" id="{67084195-3727-46A4-953F-0EB79B003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556" name="灯片编号占位符 3">
            <a:extLst>
              <a:ext uri="{FF2B5EF4-FFF2-40B4-BE49-F238E27FC236}">
                <a16:creationId xmlns:a16="http://schemas.microsoft.com/office/drawing/2014/main" id="{CD860C3C-E1BD-4C49-AB8B-115D13CB8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0BACD2B-7941-461C-A34D-5F8EBE5A76DB}" type="slidenum">
              <a:rPr lang="zh-CN" altLang="en-US">
                <a:latin typeface="Tahoma" panose="020B0604030504040204" pitchFamily="34" charset="0"/>
              </a:rPr>
              <a:pPr eaLnBrk="1" hangingPunct="1"/>
              <a:t>73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6815296E-02E6-4882-B5A5-744C14DE4C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D54A8B-C7BF-472E-8979-D5AC7ECAEB58}" type="slidenum">
              <a:rPr lang="zh-CN" altLang="en-US">
                <a:latin typeface="Tahoma" panose="020B0604030504040204" pitchFamily="34" charset="0"/>
              </a:rPr>
              <a:pPr eaLnBrk="1" hangingPunct="1"/>
              <a:t>8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5BAE39F-96C5-4C61-8FBA-23A4A8B4E0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F0F57EE0-3A6F-4E8A-9D72-F4D4A28D1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B725D2AF-968D-46FA-AAAF-7C01AD801F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48F8DE2-B4DA-4C0B-933F-456F4A6BBD8E}" type="slidenum">
              <a:rPr lang="zh-CN" altLang="en-US">
                <a:latin typeface="Tahoma" panose="020B0604030504040204" pitchFamily="34" charset="0"/>
              </a:rPr>
              <a:pPr eaLnBrk="1" hangingPunct="1"/>
              <a:t>9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99B76AB5-E946-4584-899D-CE0D5AB55C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622177C6-9C1E-42E2-B3DF-69C66F4C6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Tahoma" panose="020B0604030504040204" pitchFamily="34" charset="0"/>
                <a:ea typeface="宋体" panose="02010600030101010101" pitchFamily="2" charset="-122"/>
              </a:rPr>
              <a:t>Workmanship</a:t>
            </a:r>
            <a:r>
              <a:rPr lang="zh-CN" altLang="en-US">
                <a:latin typeface="Tahoma" panose="020B0604030504040204" pitchFamily="34" charset="0"/>
                <a:ea typeface="宋体" panose="02010600030101010101" pitchFamily="2" charset="-122"/>
              </a:rPr>
              <a:t>：工艺要求高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903CAB0A-A6BE-4D93-96E7-E9BF4CDD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4803343 w 1000"/>
              <a:gd name="T3" fmla="*/ 0 h 1000"/>
              <a:gd name="T4" fmla="*/ 4803343 w 1000"/>
              <a:gd name="T5" fmla="*/ 109538 h 1000"/>
              <a:gd name="T6" fmla="*/ 0 w 1000"/>
              <a:gd name="T7" fmla="*/ 109538 h 1000"/>
              <a:gd name="T8" fmla="*/ 0 w 1000"/>
              <a:gd name="T9" fmla="*/ 0 h 1000"/>
              <a:gd name="T10" fmla="*/ 7772400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7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1DACE-29C0-41AD-B4CC-A10302D5E3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67CCD1-1BD5-41A8-B833-5F6895B01A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CEE8B-97EF-4DB5-8104-954AA2914E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45CB60B-CBE5-4902-B8E1-3A58ED29907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825521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BCB4854-1DC2-4BD3-86FA-25FDFDDDB4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C69CB55-F8F8-44DB-8A82-90E9D78AAC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1A9271F-DB86-48E8-8A3D-5F6C5C6F7F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00EE21-92DE-4CEE-8534-05EEA07814D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48479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32D056-6357-45BB-B6E2-E01F4E74B2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3E6B6FE-C582-43B0-8502-57FC4E4F4A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2E7A134-4DF6-4ECF-A078-9741B1AAAC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52CB4-AFAC-4114-9074-38A2C1D6D70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622015"/>
      </p:ext>
    </p:extLst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9">
            <a:extLst>
              <a:ext uri="{FF2B5EF4-FFF2-40B4-BE49-F238E27FC236}">
                <a16:creationId xmlns:a16="http://schemas.microsoft.com/office/drawing/2014/main" id="{59127503-5489-4492-A340-CB06FBEFF0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14480" y="2786058"/>
            <a:ext cx="7127875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ln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400"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51C8A3-FDC5-48D3-93A9-0DB50FB899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95E1AD2D-5323-4056-9160-DB81C0C53F5B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1714500" y="6127750"/>
          <a:ext cx="74295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1" name="BMP 图像" r:id="rId4" imgW="7430537" imgH="724001" progId="Paint.Picture">
                  <p:embed/>
                </p:oleObj>
              </mc:Choice>
              <mc:Fallback>
                <p:oleObj name="BMP 图像" r:id="rId4" imgW="7430537" imgH="724001" progId="Paint.Picture">
                  <p:embed/>
                  <p:pic>
                    <p:nvPicPr>
                      <p:cNvPr id="5126" name="Object 2">
                        <a:extLst>
                          <a:ext uri="{FF2B5EF4-FFF2-40B4-BE49-F238E27FC236}">
                            <a16:creationId xmlns:a16="http://schemas.microsoft.com/office/drawing/2014/main" id="{7727ED58-36B1-4090-A404-C0994AD1BC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6127750"/>
                        <a:ext cx="74295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85918" y="1214422"/>
            <a:ext cx="6672282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861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54A598-DFA0-479B-8B63-6FC874605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568361B-7F2A-4305-B90B-730E1683EC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09A197C-C0D3-4755-A727-23EF125067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61C97B-C16F-4AC2-99B7-F4E1013FEF0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37082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B69A00-5296-4A16-8F87-DB8B5F52CB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CF0AF26-ACD0-4F5A-9381-206C2AF74A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6CEE114-BEAD-403F-864C-8CDACEEEC2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28E41F-D42A-43C8-83DF-542F5C08777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193980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E5ADF73-49F5-4843-AD00-06BAF15A5E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1C5F3DD-953E-4886-AC1B-293F991E38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BE7D764-E2DD-4F83-AADE-F8520A0217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6ACDA-BD41-4AEA-BC8E-B771AA8127F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766736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B620A-B8A1-46A1-8AF8-3D142E537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591DE-9B28-4216-AB97-1440D2976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9F306-BA1C-45CE-9C40-D6B3396FDF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08BDD-DABA-4473-8C82-40BDA8D2F5E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538502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7A2E928-005C-4B3E-996F-A7B012B149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B513A6F-E74F-4FC8-8627-2EE280B5C7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213B058-984B-44C9-AF20-FEBBE0CACF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B4132A-9B03-40DC-BA56-E2721EFB912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098093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F641F794-1C44-438E-B12E-55CA728626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15260B6-A0EA-4A4A-A75C-50F912C576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FD4E80EC-5AA3-47CA-8739-76DA2D639D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DD4CE-0FE7-4E85-A37A-5006741CFB1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6811957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30757F5-A07D-4723-ABC2-750B4A43E2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D2B1126-5E3E-4D2F-A406-293EDA7B92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983CE77-A7F1-4858-A8DB-B15AB995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2D90B2-ED04-4433-900C-7F4E0A9BF63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7193936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221668-C083-4787-84A0-3433DA8529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6EDB6BA8-A34C-4ECA-9DA4-258EA6D74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A7C91C6-6FBF-4B86-BB26-3347E067DD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1F0D32-0323-4AE6-B85D-60A569B8337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183157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1148F95-CFEA-4D06-9295-8BACA5220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F315DD2-30AD-44D2-B13C-FAF31A979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AutoShape 4">
            <a:extLst>
              <a:ext uri="{FF2B5EF4-FFF2-40B4-BE49-F238E27FC236}">
                <a16:creationId xmlns:a16="http://schemas.microsoft.com/office/drawing/2014/main" id="{657A4B57-B7F9-471E-901D-4AEAFAB0D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4655511 w 1000"/>
              <a:gd name="T3" fmla="*/ 0 h 1000"/>
              <a:gd name="T4" fmla="*/ 4655511 w 1000"/>
              <a:gd name="T5" fmla="*/ 109537 h 1000"/>
              <a:gd name="T6" fmla="*/ 0 w 1000"/>
              <a:gd name="T7" fmla="*/ 109537 h 1000"/>
              <a:gd name="T8" fmla="*/ 0 w 1000"/>
              <a:gd name="T9" fmla="*/ 0 h 1000"/>
              <a:gd name="T10" fmla="*/ 7958138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7" name="Line 5">
            <a:extLst>
              <a:ext uri="{FF2B5EF4-FFF2-40B4-BE49-F238E27FC236}">
                <a16:creationId xmlns:a16="http://schemas.microsoft.com/office/drawing/2014/main" id="{97D3DEEB-C7E9-4395-9D85-55327BD750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54" name="Rectangle 6">
            <a:extLst>
              <a:ext uri="{FF2B5EF4-FFF2-40B4-BE49-F238E27FC236}">
                <a16:creationId xmlns:a16="http://schemas.microsoft.com/office/drawing/2014/main" id="{61EF4074-5874-417D-A033-17F5EC99D8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6055" name="Rectangle 7">
            <a:extLst>
              <a:ext uri="{FF2B5EF4-FFF2-40B4-BE49-F238E27FC236}">
                <a16:creationId xmlns:a16="http://schemas.microsoft.com/office/drawing/2014/main" id="{5AE75B5A-644B-4865-9C87-39BBD39173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6056" name="Rectangle 8">
            <a:extLst>
              <a:ext uri="{FF2B5EF4-FFF2-40B4-BE49-F238E27FC236}">
                <a16:creationId xmlns:a16="http://schemas.microsoft.com/office/drawing/2014/main" id="{B42C786A-E85D-4490-B6F7-BDC1094C645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ADCF2D-2710-4AB5-9910-1FA91E7EA12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1" r:id="rId12"/>
  </p:sldLayoutIdLst>
  <p:transition spd="med"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5.bin"/><Relationship Id="rId4" Type="http://schemas.openxmlformats.org/officeDocument/2006/relationships/hyperlink" Target="http://www.siemon.com/standards/twistedpair_cab_ind.asp#TWIST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0.png"/><Relationship Id="rId18" Type="http://schemas.openxmlformats.org/officeDocument/2006/relationships/oleObject" Target="../embeddings/oleObject15.bin"/><Relationship Id="rId26" Type="http://schemas.openxmlformats.org/officeDocument/2006/relationships/oleObject" Target="../embeddings/oleObject19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9.png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18.png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2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3">
            <a:extLst>
              <a:ext uri="{FF2B5EF4-FFF2-40B4-BE49-F238E27FC236}">
                <a16:creationId xmlns:a16="http://schemas.microsoft.com/office/drawing/2014/main" id="{DD0DDFE1-4A03-4B38-9FD8-B4E9B77ED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938" y="1214438"/>
            <a:ext cx="6672262" cy="1470025"/>
          </a:xfrm>
        </p:spPr>
        <p:txBody>
          <a:bodyPr/>
          <a:lstStyle/>
          <a:p>
            <a:r>
              <a:rPr lang="en-US" altLang="zh-CN"/>
              <a:t>OSI Layer 1:</a:t>
            </a:r>
            <a:br>
              <a:rPr lang="en-US" altLang="zh-CN"/>
            </a:br>
            <a:r>
              <a:rPr lang="en-US" altLang="zh-CN" sz="4000"/>
              <a:t>Physical Layer</a:t>
            </a:r>
            <a:endParaRPr lang="zh-CN" altLang="en-US"/>
          </a:p>
        </p:txBody>
      </p:sp>
      <p:pic>
        <p:nvPicPr>
          <p:cNvPr id="6147" name="Picture 23">
            <a:extLst>
              <a:ext uri="{FF2B5EF4-FFF2-40B4-BE49-F238E27FC236}">
                <a16:creationId xmlns:a16="http://schemas.microsoft.com/office/drawing/2014/main" id="{83BEB3BD-7764-4549-A065-778BA50C6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5286375"/>
            <a:ext cx="107950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矩形 3">
            <a:extLst>
              <a:ext uri="{FF2B5EF4-FFF2-40B4-BE49-F238E27FC236}">
                <a16:creationId xmlns:a16="http://schemas.microsoft.com/office/drawing/2014/main" id="{CDD11417-38CC-44E5-900D-E4D071A96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3071813"/>
            <a:ext cx="419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/>
              <a:t>Media, Connections, and Collisions</a:t>
            </a:r>
            <a:endParaRPr lang="zh-CN" altLang="en-US" i="1"/>
          </a:p>
        </p:txBody>
      </p:sp>
    </p:spTree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43F0D6-46E0-423F-AE0E-2E303ADBBAD7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73238"/>
            <a:ext cx="5486400" cy="4344987"/>
            <a:chOff x="288" y="1152"/>
            <a:chExt cx="3456" cy="2737"/>
          </a:xfrm>
        </p:grpSpPr>
        <p:graphicFrame>
          <p:nvGraphicFramePr>
            <p:cNvPr id="15365" name="Object 1024">
              <a:hlinkHover r:id="rId4"/>
              <a:extLst>
                <a:ext uri="{FF2B5EF4-FFF2-40B4-BE49-F238E27FC236}">
                  <a16:creationId xmlns:a16="http://schemas.microsoft.com/office/drawing/2014/main" id="{D9A5F788-83EE-4C79-AF92-163EEB9CFC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1152"/>
            <a:ext cx="3312" cy="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9" name="BMP 图像" r:id="rId5" imgW="3952381" imgH="3266667" progId="Paint.Picture">
                    <p:embed/>
                  </p:oleObj>
                </mc:Choice>
                <mc:Fallback>
                  <p:oleObj name="BMP 图像" r:id="rId5" imgW="3952381" imgH="3266667" progId="Paint.Picture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152"/>
                          <a:ext cx="3312" cy="2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6" name="Line 4">
              <a:extLst>
                <a:ext uri="{FF2B5EF4-FFF2-40B4-BE49-F238E27FC236}">
                  <a16:creationId xmlns:a16="http://schemas.microsoft.com/office/drawing/2014/main" id="{A29D1338-BF8D-4A6A-B369-FE48BD6DA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80"/>
              <a:ext cx="336" cy="38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367" name="Line 5">
              <a:extLst>
                <a:ext uri="{FF2B5EF4-FFF2-40B4-BE49-F238E27FC236}">
                  <a16:creationId xmlns:a16="http://schemas.microsoft.com/office/drawing/2014/main" id="{A26491CE-3EB4-4F3D-862C-CF97DB5724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3600"/>
              <a:ext cx="86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78886" name="Rectangle 6">
            <a:extLst>
              <a:ext uri="{FF2B5EF4-FFF2-40B4-BE49-F238E27FC236}">
                <a16:creationId xmlns:a16="http://schemas.microsoft.com/office/drawing/2014/main" id="{DED369EF-EDE1-4F20-83CE-BB7419CE6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LAN Media--UTP</a:t>
            </a:r>
          </a:p>
        </p:txBody>
      </p:sp>
      <p:sp>
        <p:nvSpPr>
          <p:cNvPr id="378887" name="Text Box 7">
            <a:extLst>
              <a:ext uri="{FF2B5EF4-FFF2-40B4-BE49-F238E27FC236}">
                <a16:creationId xmlns:a16="http://schemas.microsoft.com/office/drawing/2014/main" id="{32A64BF5-3CE5-4E4A-92F5-F85047F07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628775"/>
            <a:ext cx="33528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relies solely on the cancellation effect, produced by twisted wire pairs to limit signal degradation caused by EMI and RFI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has four pairs of copper wire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has impedance of 100 Ohms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8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8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8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6" grpId="0" autoUpdateAnimBg="0"/>
      <p:bldP spid="37888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Text Box 2">
            <a:extLst>
              <a:ext uri="{FF2B5EF4-FFF2-40B4-BE49-F238E27FC236}">
                <a16:creationId xmlns:a16="http://schemas.microsoft.com/office/drawing/2014/main" id="{7E4FA14A-1652-4772-946F-2DFC2C08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700213"/>
            <a:ext cx="5033962" cy="442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0988" indent="-280988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 u="sng">
                <a:latin typeface="Tahoma" panose="020B0604030504040204" pitchFamily="34" charset="0"/>
                <a:cs typeface="Arial" panose="020B0604020202020204" pitchFamily="34" charset="0"/>
              </a:rPr>
              <a:t>easy to install</a:t>
            </a: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300" u="sng">
                <a:latin typeface="Tahoma" panose="020B0604030504040204" pitchFamily="34" charset="0"/>
                <a:cs typeface="Arial" panose="020B0604020202020204" pitchFamily="34" charset="0"/>
              </a:rPr>
              <a:t>is less expensive</a:t>
            </a: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 u="sng">
                <a:latin typeface="Tahoma" panose="020B0604030504040204" pitchFamily="34" charset="0"/>
                <a:cs typeface="Arial" panose="020B0604020202020204" pitchFamily="34" charset="0"/>
              </a:rPr>
              <a:t>costs less per meter</a:t>
            </a: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than any other type of LAN cabling</a:t>
            </a:r>
          </a:p>
          <a:p>
            <a:pPr eaLnBrk="1" hangingPunct="1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 u="sng">
                <a:latin typeface="Tahoma" panose="020B0604030504040204" pitchFamily="34" charset="0"/>
                <a:cs typeface="Arial" panose="020B0604020202020204" pitchFamily="34" charset="0"/>
              </a:rPr>
              <a:t>small external diameter</a:t>
            </a: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does not fill up wiring ducts as rapidly as other types of cable</a:t>
            </a:r>
          </a:p>
          <a:p>
            <a:pPr eaLnBrk="1" hangingPunct="1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is installed </a:t>
            </a:r>
            <a:r>
              <a:rPr lang="en-US" altLang="zh-CN" sz="2300" u="sng">
                <a:latin typeface="Tahoma" panose="020B0604030504040204" pitchFamily="34" charset="0"/>
                <a:cs typeface="Arial" panose="020B0604020202020204" pitchFamily="34" charset="0"/>
              </a:rPr>
              <a:t>using an RJ connector</a:t>
            </a:r>
            <a:r>
              <a:rPr lang="en-US" altLang="zh-CN" sz="2300">
                <a:latin typeface="Tahoma" panose="020B0604030504040204" pitchFamily="34" charset="0"/>
                <a:cs typeface="Arial" panose="020B0604020202020204" pitchFamily="34" charset="0"/>
              </a:rPr>
              <a:t> so potential sources of network noise are greatly reduced and a good solid connection is practically guaranteed</a:t>
            </a:r>
          </a:p>
        </p:txBody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50319B67-BDB8-4046-BAC8-5373327E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3375"/>
            <a:ext cx="73358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LAN Media—Advantages of UTP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A41D82CF-DC84-44D3-BD77-38C6BD44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35814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8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80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0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0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0" grpId="0" build="p" autoUpdateAnimBg="0"/>
      <p:bldP spid="380931" grpId="0" build="p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>
            <a:extLst>
              <a:ext uri="{FF2B5EF4-FFF2-40B4-BE49-F238E27FC236}">
                <a16:creationId xmlns:a16="http://schemas.microsoft.com/office/drawing/2014/main" id="{4D95493B-AA2C-446C-9C8F-F388BDC9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3375"/>
            <a:ext cx="82089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LAN Media—Disadvantages of UTP</a:t>
            </a:r>
          </a:p>
        </p:txBody>
      </p:sp>
      <p:sp>
        <p:nvSpPr>
          <p:cNvPr id="382979" name="Text Box 3">
            <a:extLst>
              <a:ext uri="{FF2B5EF4-FFF2-40B4-BE49-F238E27FC236}">
                <a16:creationId xmlns:a16="http://schemas.microsoft.com/office/drawing/2014/main" id="{5790E796-DCD0-4EFB-A5FD-06FD0EFC6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928813"/>
            <a:ext cx="83851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cable is </a:t>
            </a:r>
            <a:r>
              <a:rPr lang="en-US" altLang="zh-CN" sz="3200" u="sng">
                <a:latin typeface="Tahoma" panose="020B0604030504040204" pitchFamily="34" charset="0"/>
              </a:rPr>
              <a:t>more prone to electrical noise and interference</a:t>
            </a:r>
            <a:r>
              <a:rPr lang="en-US" altLang="zh-CN" sz="3200">
                <a:latin typeface="Tahoma" panose="020B0604030504040204" pitchFamily="34" charset="0"/>
              </a:rPr>
              <a:t> than other types of networking media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 u="sng">
                <a:latin typeface="Tahoma" panose="020B0604030504040204" pitchFamily="34" charset="0"/>
              </a:rPr>
              <a:t>distance between signal boosts is shorter</a:t>
            </a:r>
            <a:r>
              <a:rPr lang="en-US" altLang="zh-CN" sz="3200">
                <a:latin typeface="Tahoma" panose="020B0604030504040204" pitchFamily="34" charset="0"/>
              </a:rPr>
              <a:t> for twisted-pair than for coaxial and fiber-optics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8" grpId="0" autoUpdateAnimBg="0"/>
      <p:bldP spid="38297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>
            <a:extLst>
              <a:ext uri="{FF2B5EF4-FFF2-40B4-BE49-F238E27FC236}">
                <a16:creationId xmlns:a16="http://schemas.microsoft.com/office/drawing/2014/main" id="{DC2A6650-D60E-4899-9FA7-D6946F82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LAN Media--Coaxial</a:t>
            </a:r>
          </a:p>
        </p:txBody>
      </p:sp>
      <p:sp>
        <p:nvSpPr>
          <p:cNvPr id="385027" name="Text Box 3">
            <a:extLst>
              <a:ext uri="{FF2B5EF4-FFF2-40B4-BE49-F238E27FC236}">
                <a16:creationId xmlns:a16="http://schemas.microsoft.com/office/drawing/2014/main" id="{04D0648F-CF79-4CAD-A8B8-D1A40F723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1773238"/>
            <a:ext cx="364331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 i="1">
                <a:latin typeface="Tahoma" panose="020B0604030504040204" pitchFamily="34" charset="0"/>
              </a:rPr>
              <a:t>Thinnet/thicknet</a:t>
            </a:r>
            <a:endParaRPr lang="en-US" altLang="zh-CN" sz="2800">
              <a:latin typeface="Tahoma" panose="020B0604030504040204" pitchFamily="34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longer network runs without using repeaters than twisted-pair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less expensive than fiber but more expensive than twisted-pair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24EEE0D0-4D21-44E4-831D-83106B61F291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844675"/>
            <a:ext cx="5257800" cy="4210050"/>
            <a:chOff x="288" y="1056"/>
            <a:chExt cx="3312" cy="2652"/>
          </a:xfrm>
        </p:grpSpPr>
        <p:graphicFrame>
          <p:nvGraphicFramePr>
            <p:cNvPr id="18437" name="Object 1024">
              <a:extLst>
                <a:ext uri="{FF2B5EF4-FFF2-40B4-BE49-F238E27FC236}">
                  <a16:creationId xmlns:a16="http://schemas.microsoft.com/office/drawing/2014/main" id="{F3122102-F880-4364-9F56-FA05084D23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056"/>
            <a:ext cx="3120" cy="2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1" name="BMP 图像" r:id="rId4" imgW="3933333" imgH="3343742" progId="Paint.Picture">
                    <p:embed/>
                  </p:oleObj>
                </mc:Choice>
                <mc:Fallback>
                  <p:oleObj name="BMP 图像" r:id="rId4" imgW="3933333" imgH="3343742" progId="Paint.Picture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056"/>
                          <a:ext cx="3120" cy="2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6">
              <a:extLst>
                <a:ext uri="{FF2B5EF4-FFF2-40B4-BE49-F238E27FC236}">
                  <a16:creationId xmlns:a16="http://schemas.microsoft.com/office/drawing/2014/main" id="{6D2069C7-1BAE-4828-8F9E-829FF9203A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592"/>
              <a:ext cx="336" cy="48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439" name="Line 7">
              <a:extLst>
                <a:ext uri="{FF2B5EF4-FFF2-40B4-BE49-F238E27FC236}">
                  <a16:creationId xmlns:a16="http://schemas.microsoft.com/office/drawing/2014/main" id="{2A5CF83B-6C70-4E93-9738-45C73EC22B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3408"/>
              <a:ext cx="124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5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5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5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autoUpdateAnimBg="0"/>
      <p:bldP spid="38502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>
            <a:extLst>
              <a:ext uri="{FF2B5EF4-FFF2-40B4-BE49-F238E27FC236}">
                <a16:creationId xmlns:a16="http://schemas.microsoft.com/office/drawing/2014/main" id="{2E7950F1-7FEC-433E-81EA-41CCB5267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LAN Media—Fiber-Optic</a:t>
            </a:r>
          </a:p>
        </p:txBody>
      </p:sp>
      <p:sp>
        <p:nvSpPr>
          <p:cNvPr id="387075" name="Text Box 3">
            <a:extLst>
              <a:ext uri="{FF2B5EF4-FFF2-40B4-BE49-F238E27FC236}">
                <a16:creationId xmlns:a16="http://schemas.microsoft.com/office/drawing/2014/main" id="{26ECAB52-9A76-4C0D-9F72-72A92C6F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1714500"/>
            <a:ext cx="3505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conducts modulated light transmission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not susceptible to EMI or RFI and is capable of higher data rates than other networking media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electromagnetic waves are guided through optical fiber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211037D-6A93-4722-9B75-D0A2537EE78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700213"/>
            <a:ext cx="5257800" cy="4465637"/>
            <a:chOff x="240" y="1104"/>
            <a:chExt cx="3408" cy="2879"/>
          </a:xfrm>
        </p:grpSpPr>
        <p:graphicFrame>
          <p:nvGraphicFramePr>
            <p:cNvPr id="19461" name="Object 1024">
              <a:extLst>
                <a:ext uri="{FF2B5EF4-FFF2-40B4-BE49-F238E27FC236}">
                  <a16:creationId xmlns:a16="http://schemas.microsoft.com/office/drawing/2014/main" id="{021EDF51-79C2-4832-BA0B-F03582FE0A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" y="1104"/>
            <a:ext cx="3168" cy="2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" name="BMP 图像" r:id="rId4" imgW="3962953" imgH="3600000" progId="Paint.Picture">
                    <p:embed/>
                  </p:oleObj>
                </mc:Choice>
                <mc:Fallback>
                  <p:oleObj name="BMP 图像" r:id="rId4" imgW="3962953" imgH="3600000" progId="Paint.Picture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104"/>
                          <a:ext cx="3168" cy="28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2" name="Line 6">
              <a:extLst>
                <a:ext uri="{FF2B5EF4-FFF2-40B4-BE49-F238E27FC236}">
                  <a16:creationId xmlns:a16="http://schemas.microsoft.com/office/drawing/2014/main" id="{724941C5-97A5-4CAF-9102-318E3A61F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544"/>
              <a:ext cx="480" cy="48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EA64971E-281A-41F0-BF2D-39E4BBC61C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3408"/>
              <a:ext cx="110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7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7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7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 autoUpdateAnimBg="0"/>
      <p:bldP spid="38707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>
            <a:extLst>
              <a:ext uri="{FF2B5EF4-FFF2-40B4-BE49-F238E27FC236}">
                <a16:creationId xmlns:a16="http://schemas.microsoft.com/office/drawing/2014/main" id="{01682C6D-6D8C-4948-A1BC-01C1C2B08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5000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Fiber-Optic Mode Types</a:t>
            </a:r>
          </a:p>
        </p:txBody>
      </p:sp>
      <p:sp>
        <p:nvSpPr>
          <p:cNvPr id="389123" name="Text Box 3">
            <a:extLst>
              <a:ext uri="{FF2B5EF4-FFF2-40B4-BE49-F238E27FC236}">
                <a16:creationId xmlns:a16="http://schemas.microsoft.com/office/drawing/2014/main" id="{7EC99363-8F5F-419C-8E77-88DC437C2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00213"/>
            <a:ext cx="8516937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92150" indent="-2349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b="1">
                <a:latin typeface="Tahoma" panose="020B0604030504040204" pitchFamily="34" charset="0"/>
              </a:rPr>
              <a:t>Single Mode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also called </a:t>
            </a:r>
            <a:r>
              <a:rPr lang="en-US" altLang="zh-CN" sz="2400" i="1">
                <a:latin typeface="Tahoma" panose="020B0604030504040204" pitchFamily="34" charset="0"/>
              </a:rPr>
              <a:t>axial</a:t>
            </a:r>
            <a:r>
              <a:rPr lang="en-US" altLang="zh-CN" sz="2400">
                <a:latin typeface="Tahoma" panose="020B0604030504040204" pitchFamily="34" charset="0"/>
              </a:rPr>
              <a:t> : light travels down the </a:t>
            </a:r>
            <a:r>
              <a:rPr lang="en-US" altLang="zh-CN" sz="2400" i="1">
                <a:latin typeface="Tahoma" panose="020B0604030504040204" pitchFamily="34" charset="0"/>
              </a:rPr>
              <a:t>axis</a:t>
            </a:r>
            <a:r>
              <a:rPr lang="en-US" altLang="zh-CN" sz="2400">
                <a:latin typeface="Tahoma" panose="020B0604030504040204" pitchFamily="34" charset="0"/>
              </a:rPr>
              <a:t> of the cable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faster than multimode (up to 10 Gbps) because of the dispersion in multimode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typically used for WANS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smaller in diameter than multimode (less dispersion)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uses ILD most often but also LED</a:t>
            </a:r>
          </a:p>
          <a:p>
            <a:pPr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 b="1">
                <a:latin typeface="Tahoma" panose="020B0604030504040204" pitchFamily="34" charset="0"/>
              </a:rPr>
              <a:t>Multimode</a:t>
            </a:r>
            <a:endParaRPr lang="en-US" altLang="zh-CN" sz="2400">
              <a:latin typeface="Tahoma" panose="020B0604030504040204" pitchFamily="34" charset="0"/>
            </a:endParaRP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light enters the glass pipe at different angles and travels nonaxially, which means it bounces back and forth off the walls of the glass tube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larger than single mode, used most often in LANS</a:t>
            </a:r>
          </a:p>
          <a:p>
            <a:pPr lvl="1">
              <a:lnSpc>
                <a:spcPct val="9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Tahoma" panose="020B0604030504040204" pitchFamily="34" charset="0"/>
              </a:rPr>
              <a:t>susceptible to greater dispersion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9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9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9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9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89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89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2" grpId="0" autoUpdateAnimBg="0"/>
      <p:bldP spid="389123" grpId="0" build="p" bldLvl="2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>
            <a:extLst>
              <a:ext uri="{FF2B5EF4-FFF2-40B4-BE49-F238E27FC236}">
                <a16:creationId xmlns:a16="http://schemas.microsoft.com/office/drawing/2014/main" id="{9CE6D1B3-894E-4746-B88A-82424921D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9" r:id="rId2" imgW="8892885" imgH="6047619"/>
        </mc:Choice>
        <mc:Fallback>
          <p:control r:id="rId2" imgW="8892885" imgH="6047619">
            <p:pic>
              <p:nvPicPr>
                <p:cNvPr id="1026" name="ShockwaveFlash1">
                  <a:extLst>
                    <a:ext uri="{FF2B5EF4-FFF2-40B4-BE49-F238E27FC236}">
                      <a16:creationId xmlns:a16="http://schemas.microsoft.com/office/drawing/2014/main" id="{28987ECE-0E57-4BD2-A6C3-21B6F18B463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25" y="333375"/>
                  <a:ext cx="8893175" cy="60483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>
            <a:extLst>
              <a:ext uri="{FF2B5EF4-FFF2-40B4-BE49-F238E27FC236}">
                <a16:creationId xmlns:a16="http://schemas.microsoft.com/office/drawing/2014/main" id="{362BE2D9-A37D-4FF6-A31D-3BF5C8DB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2596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Wireless Communication</a:t>
            </a: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4957BB20-BC3D-4AC3-B83C-EAB407C9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48768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1171" name="Text Box 3">
            <a:extLst>
              <a:ext uri="{FF2B5EF4-FFF2-40B4-BE49-F238E27FC236}">
                <a16:creationId xmlns:a16="http://schemas.microsoft.com/office/drawing/2014/main" id="{0992D71A-A387-403B-A062-689E2EBE9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844675"/>
            <a:ext cx="39243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The primary way of distinguishing between different electromagnetic waves is by their frequency.(frequency multiplexing)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0" grpId="0" autoUpdateAnimBg="0"/>
      <p:bldP spid="39117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9" name="Rectangle 3">
            <a:extLst>
              <a:ext uri="{FF2B5EF4-FFF2-40B4-BE49-F238E27FC236}">
                <a16:creationId xmlns:a16="http://schemas.microsoft.com/office/drawing/2014/main" id="{183642F5-349A-48D3-B529-7593507EC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Wireless Transmission Methods</a:t>
            </a:r>
          </a:p>
        </p:txBody>
      </p:sp>
      <p:sp>
        <p:nvSpPr>
          <p:cNvPr id="393220" name="Text Box 4">
            <a:extLst>
              <a:ext uri="{FF2B5EF4-FFF2-40B4-BE49-F238E27FC236}">
                <a16:creationId xmlns:a16="http://schemas.microsoft.com/office/drawing/2014/main" id="{95EA437A-5DD7-4F8D-B51B-54EE86D2C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44675"/>
            <a:ext cx="8135937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692150" indent="-2349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 b="1">
                <a:latin typeface="Tahoma" panose="020B0604030504040204" pitchFamily="34" charset="0"/>
              </a:rPr>
              <a:t>Lasers</a:t>
            </a:r>
          </a:p>
          <a:p>
            <a:pPr lvl="1"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>
                <a:latin typeface="Tahoma" panose="020B0604030504040204" pitchFamily="34" charset="0"/>
              </a:rPr>
              <a:t>output a coherent electromagnetic field in which all waves are at the same frequency and are aligned in a phase</a:t>
            </a:r>
          </a:p>
          <a:p>
            <a:pPr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 b="1"/>
              <a:t>Infrared</a:t>
            </a:r>
          </a:p>
          <a:p>
            <a:pPr lvl="1"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/>
              <a:t>normally a line-of-sight technology but can be bounced or redirected</a:t>
            </a:r>
          </a:p>
          <a:p>
            <a:pPr lvl="1"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/>
              <a:t>cannot go through opaque objects</a:t>
            </a:r>
          </a:p>
          <a:p>
            <a:pPr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 b="1"/>
              <a:t>Radio</a:t>
            </a:r>
          </a:p>
          <a:p>
            <a:pPr lvl="1"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/>
              <a:t>carry data signals that can pass through walls</a:t>
            </a:r>
          </a:p>
          <a:p>
            <a:pPr lvl="1">
              <a:buClr>
                <a:schemeClr val="accent2"/>
              </a:buClr>
              <a:buSzPct val="95000"/>
              <a:buFont typeface="Wingdings" panose="05000000000000000000" pitchFamily="2" charset="2"/>
              <a:buChar char="n"/>
            </a:pPr>
            <a:r>
              <a:rPr lang="en-US" altLang="zh-CN" sz="2300"/>
              <a:t>both terrestrial and satellite radio technologies</a:t>
            </a:r>
          </a:p>
          <a:p>
            <a:pPr lvl="1">
              <a:buFontTx/>
              <a:buChar char="•"/>
            </a:pPr>
            <a:endParaRPr lang="en-US" altLang="zh-CN" sz="230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9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3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3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3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19" grpId="0" autoUpdateAnimBg="0"/>
      <p:bldP spid="393220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059C4365-13B3-43CD-B82F-D8496AAA2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/>
              <a:t>OSI Layer1: Physical Layer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D6DDAE95-4E3B-4316-8EAA-F429AA8F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41671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Type of Network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LAN Media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UTP for Ethernet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Media and signal Problems 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Basic Knowledge of Data Communication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E94DF538-342F-44A9-8CEF-897BFF2E0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/>
              <a:t>OSI Layer1: Physical Layer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95E15792-48C1-4441-8C65-282032873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41671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C00000"/>
                </a:solidFill>
              </a:rPr>
              <a:t>Type of Network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LAN Media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UTP for Ethernet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Media and signal Problems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Basic Knowledge of Data Communication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>
            <a:extLst>
              <a:ext uri="{FF2B5EF4-FFF2-40B4-BE49-F238E27FC236}">
                <a16:creationId xmlns:a16="http://schemas.microsoft.com/office/drawing/2014/main" id="{17B624F8-CE10-4440-97B1-C8AF40711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096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Cable Specification and Termination</a:t>
            </a:r>
          </a:p>
        </p:txBody>
      </p:sp>
      <p:sp>
        <p:nvSpPr>
          <p:cNvPr id="395267" name="Text Box 3">
            <a:extLst>
              <a:ext uri="{FF2B5EF4-FFF2-40B4-BE49-F238E27FC236}">
                <a16:creationId xmlns:a16="http://schemas.microsoft.com/office/drawing/2014/main" id="{E1DB45F1-11D8-4BEE-B190-A01DED2B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73238"/>
            <a:ext cx="86106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The standards for networking media were developed and issued by the following groups:</a:t>
            </a:r>
          </a:p>
          <a:p>
            <a:pPr lvl="1" eaLnBrk="1" hangingPunct="1">
              <a:lnSpc>
                <a:spcPct val="40000"/>
              </a:lnSpc>
              <a:spcBef>
                <a:spcPct val="50000"/>
              </a:spcBef>
              <a:spcAft>
                <a:spcPct val="5000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sym typeface="Wingdings 3" panose="05040102010807070707" pitchFamily="18" charset="2"/>
              </a:rPr>
              <a:t>IEEE—Institute of Electrical and Electronics Engineers</a:t>
            </a:r>
          </a:p>
          <a:p>
            <a:pPr lvl="1" eaLnBrk="1" hangingPunct="1">
              <a:spcBef>
                <a:spcPct val="25000"/>
              </a:spcBef>
              <a:spcAft>
                <a:spcPct val="2500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sym typeface="Wingdings 3" panose="05040102010807070707" pitchFamily="18" charset="2"/>
              </a:rPr>
              <a:t>UL—Underwriters Laboratories</a:t>
            </a:r>
          </a:p>
          <a:p>
            <a:pPr lvl="1" eaLnBrk="1" hangingPunct="1">
              <a:lnSpc>
                <a:spcPct val="130000"/>
              </a:lnSpc>
              <a:spcBef>
                <a:spcPct val="25000"/>
              </a:spcBef>
              <a:spcAft>
                <a:spcPct val="2500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sym typeface="Wingdings 3" panose="05040102010807070707" pitchFamily="18" charset="2"/>
              </a:rPr>
              <a:t>EIA—Electronic Industries Alliance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sym typeface="Wingdings 3" panose="05040102010807070707" pitchFamily="18" charset="2"/>
              </a:rPr>
              <a:t>TIA—Telecommunications Industry Association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  <a:sym typeface="Wingdings 3" panose="05040102010807070707" pitchFamily="18" charset="2"/>
              </a:rPr>
              <a:t>ANSI—American National Standards Institute</a:t>
            </a:r>
            <a:endParaRPr lang="en-US" altLang="zh-CN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9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6" grpId="0" autoUpdateAnimBg="0"/>
      <p:bldP spid="39526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>
            <a:extLst>
              <a:ext uri="{FF2B5EF4-FFF2-40B4-BE49-F238E27FC236}">
                <a16:creationId xmlns:a16="http://schemas.microsoft.com/office/drawing/2014/main" id="{1FF0F818-B2B0-4961-AE5E-F79CBEDF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8856662" cy="622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1">
            <a:extLst>
              <a:ext uri="{FF2B5EF4-FFF2-40B4-BE49-F238E27FC236}">
                <a16:creationId xmlns:a16="http://schemas.microsoft.com/office/drawing/2014/main" id="{319A29C4-989B-40CA-9919-53B72D73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73238"/>
            <a:ext cx="84963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3492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/>
              <a:t>一类线：主要用于语音传输，不用于数据传输 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/>
              <a:t>二类线：传输频率</a:t>
            </a:r>
            <a:r>
              <a:rPr lang="en-US" altLang="zh-CN" sz="2000"/>
              <a:t>1MHz</a:t>
            </a:r>
            <a:r>
              <a:rPr lang="zh-CN" altLang="en-US" sz="2000"/>
              <a:t>，用于语音和最高</a:t>
            </a:r>
            <a:r>
              <a:rPr lang="en-US" altLang="zh-CN" sz="2000"/>
              <a:t>4Mbps</a:t>
            </a:r>
            <a:r>
              <a:rPr lang="zh-CN" altLang="en-US" sz="2000"/>
              <a:t>的数据传输，常见于令牌网 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三类线</a:t>
            </a:r>
            <a:r>
              <a:rPr lang="zh-CN" altLang="en-US" sz="2000"/>
              <a:t>：</a:t>
            </a:r>
            <a:r>
              <a:rPr lang="en-US" altLang="zh-CN" sz="2000"/>
              <a:t>EIA/TIA568</a:t>
            </a:r>
            <a:r>
              <a:rPr lang="zh-CN" altLang="en-US" sz="2000"/>
              <a:t>标准指定电缆，传输频率</a:t>
            </a:r>
            <a:r>
              <a:rPr lang="en-US" altLang="zh-CN" sz="2000"/>
              <a:t>16MHz</a:t>
            </a:r>
            <a:r>
              <a:rPr lang="zh-CN" altLang="en-US" sz="2000"/>
              <a:t>，用于语音传输及最高传输速率为</a:t>
            </a:r>
            <a:r>
              <a:rPr lang="en-US" altLang="zh-CN" sz="2000"/>
              <a:t>10Mbps</a:t>
            </a:r>
            <a:r>
              <a:rPr lang="zh-CN" altLang="en-US" sz="2000"/>
              <a:t>的数据传输，主要用于</a:t>
            </a:r>
            <a:r>
              <a:rPr lang="en-US" altLang="zh-CN" sz="2000"/>
              <a:t>10BASE-T</a:t>
            </a:r>
            <a:r>
              <a:rPr lang="zh-CN" altLang="en-US" sz="2000"/>
              <a:t> 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/>
              <a:t>四类线：传输频率为</a:t>
            </a:r>
            <a:r>
              <a:rPr lang="en-US" altLang="zh-CN" sz="2000"/>
              <a:t>20MHz</a:t>
            </a:r>
            <a:r>
              <a:rPr lang="zh-CN" altLang="en-US" sz="2000"/>
              <a:t>，用于语音传输和最高传输速率</a:t>
            </a:r>
            <a:r>
              <a:rPr lang="en-US" altLang="zh-CN" sz="2000"/>
              <a:t>16Mbps</a:t>
            </a:r>
            <a:r>
              <a:rPr lang="zh-CN" altLang="en-US" sz="2000"/>
              <a:t>的数据传输，主要用于令牌网和 </a:t>
            </a:r>
            <a:r>
              <a:rPr lang="en-US" altLang="zh-CN" sz="2000"/>
              <a:t>10BASE-T/100BASE-T</a:t>
            </a:r>
            <a:r>
              <a:rPr lang="zh-CN" altLang="en-US" sz="2000"/>
              <a:t> 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五类线</a:t>
            </a:r>
            <a:r>
              <a:rPr lang="zh-CN" altLang="en-US" sz="2000"/>
              <a:t>：增加了绕线密度，外套高质量绝缘材料，用于语音和数据传输</a:t>
            </a:r>
            <a:r>
              <a:rPr lang="en-US" altLang="zh-CN" sz="2000"/>
              <a:t>(</a:t>
            </a:r>
            <a:r>
              <a:rPr lang="zh-CN" altLang="en-US" sz="2000"/>
              <a:t>主要为</a:t>
            </a:r>
            <a:r>
              <a:rPr lang="en-US" altLang="zh-CN" sz="2000"/>
              <a:t>100/1000BASE-T)</a:t>
            </a:r>
            <a:r>
              <a:rPr lang="zh-CN" altLang="en-US" sz="2000"/>
              <a:t>，是最常用的以太网电缆 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超五类线</a:t>
            </a:r>
            <a:r>
              <a:rPr lang="zh-CN" altLang="en-US" sz="2000"/>
              <a:t>：衰减小，串扰少，具有更高的衰减</a:t>
            </a:r>
            <a:r>
              <a:rPr lang="en-US" altLang="zh-CN" sz="2000"/>
              <a:t>/</a:t>
            </a:r>
            <a:r>
              <a:rPr lang="zh-CN" altLang="en-US" sz="2000"/>
              <a:t>串扰比和信噪比、更小的时延误差，主要用于</a:t>
            </a:r>
            <a:r>
              <a:rPr lang="en-US" altLang="zh-CN" sz="2000"/>
              <a:t>1000BASE-T</a:t>
            </a:r>
            <a:endParaRPr lang="zh-CN" altLang="en-US" sz="2000"/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 b="1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六类线</a:t>
            </a:r>
            <a:r>
              <a:rPr lang="zh-CN" altLang="en-US" sz="2000"/>
              <a:t>：传输频率为</a:t>
            </a:r>
            <a:r>
              <a:rPr lang="en-US" altLang="zh-CN" sz="2000"/>
              <a:t>1MHz</a:t>
            </a:r>
            <a:r>
              <a:rPr lang="zh-CN" altLang="en-US" sz="2000"/>
              <a:t>～</a:t>
            </a:r>
            <a:r>
              <a:rPr lang="en-US" altLang="zh-CN" sz="2000"/>
              <a:t>250MHz</a:t>
            </a:r>
            <a:r>
              <a:rPr lang="zh-CN" altLang="en-US" sz="2000"/>
              <a:t>，性能远高于超五类标准，适用于高于</a:t>
            </a:r>
            <a:r>
              <a:rPr lang="en-US" altLang="zh-CN" sz="2000"/>
              <a:t>1Gbps</a:t>
            </a:r>
            <a:r>
              <a:rPr lang="zh-CN" altLang="en-US" sz="2000"/>
              <a:t>的应用</a:t>
            </a: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/>
              <a:t>七类线：带宽为</a:t>
            </a:r>
            <a:r>
              <a:rPr lang="en-US" altLang="zh-CN" sz="2000"/>
              <a:t>600MHz</a:t>
            </a:r>
            <a:r>
              <a:rPr lang="zh-CN" altLang="en-US" sz="2000"/>
              <a:t>，可能用于今后的</a:t>
            </a:r>
            <a:r>
              <a:rPr lang="en-US" altLang="zh-CN" sz="2000"/>
              <a:t>10G</a:t>
            </a:r>
            <a:r>
              <a:rPr lang="zh-CN" altLang="en-US" sz="2000"/>
              <a:t>比特以太网。 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85AE2620-E2B4-426E-B90A-907D60267707}"/>
              </a:ext>
            </a:extLst>
          </p:cNvPr>
          <p:cNvSpPr txBox="1">
            <a:spLocks noChangeArrowheads="1"/>
          </p:cNvSpPr>
          <p:nvPr/>
        </p:nvSpPr>
        <p:spPr>
          <a:xfrm>
            <a:off x="574675" y="620713"/>
            <a:ext cx="8001000" cy="9001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4400" kern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Category of UTP </a:t>
            </a:r>
            <a:endParaRPr lang="zh-CN" altLang="en-US" sz="4400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1">
            <a:extLst>
              <a:ext uri="{FF2B5EF4-FFF2-40B4-BE49-F238E27FC236}">
                <a16:creationId xmlns:a16="http://schemas.microsoft.com/office/drawing/2014/main" id="{D583CB46-5304-44BD-8485-4BA91B954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928813"/>
            <a:ext cx="51435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600">
                <a:latin typeface="Arial" panose="020B0604020202020204" pitchFamily="34" charset="0"/>
              </a:rPr>
              <a:t>Straight Cable</a:t>
            </a:r>
          </a:p>
          <a:p>
            <a:pPr eaLnBrk="1" hangingPunct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600">
                <a:latin typeface="Arial" panose="020B0604020202020204" pitchFamily="34" charset="0"/>
              </a:rPr>
              <a:t>Rollover Cable</a:t>
            </a:r>
          </a:p>
          <a:p>
            <a:pPr eaLnBrk="1" hangingPunct="1">
              <a:lnSpc>
                <a:spcPct val="20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600">
                <a:latin typeface="Arial" panose="020B0604020202020204" pitchFamily="34" charset="0"/>
              </a:rPr>
              <a:t>Crossover Cable</a:t>
            </a: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CAC39B4-7695-4C6F-BA5C-E021FB45D169}"/>
              </a:ext>
            </a:extLst>
          </p:cNvPr>
          <p:cNvSpPr txBox="1">
            <a:spLocks noChangeArrowheads="1"/>
          </p:cNvSpPr>
          <p:nvPr/>
        </p:nvSpPr>
        <p:spPr>
          <a:xfrm>
            <a:off x="574675" y="620713"/>
            <a:ext cx="8001000" cy="9001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4400" kern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Type of Cable</a:t>
            </a:r>
            <a:endParaRPr lang="zh-CN" altLang="en-US" sz="4400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1" name="Rectangle 5">
            <a:extLst>
              <a:ext uri="{FF2B5EF4-FFF2-40B4-BE49-F238E27FC236}">
                <a16:creationId xmlns:a16="http://schemas.microsoft.com/office/drawing/2014/main" id="{E47AD0B7-CC97-4BD3-AE6A-88DCF1031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-214313"/>
            <a:ext cx="8562975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3600">
                <a:solidFill>
                  <a:schemeClr val="tx2"/>
                </a:solidFill>
                <a:latin typeface="Tahoma" panose="020B0604030504040204" pitchFamily="34" charset="0"/>
              </a:rPr>
              <a:t>Creating a Straight-Through Cable</a:t>
            </a:r>
          </a:p>
        </p:txBody>
      </p:sp>
      <p:grpSp>
        <p:nvGrpSpPr>
          <p:cNvPr id="28675" name="组合 38">
            <a:extLst>
              <a:ext uri="{FF2B5EF4-FFF2-40B4-BE49-F238E27FC236}">
                <a16:creationId xmlns:a16="http://schemas.microsoft.com/office/drawing/2014/main" id="{F75A87C0-1018-4D74-8152-D0D930C45BBB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642938"/>
            <a:ext cx="9215438" cy="6138862"/>
            <a:chOff x="609600" y="1524000"/>
            <a:chExt cx="8382000" cy="5257800"/>
          </a:xfrm>
        </p:grpSpPr>
        <p:grpSp>
          <p:nvGrpSpPr>
            <p:cNvPr id="28676" name="Group 2">
              <a:extLst>
                <a:ext uri="{FF2B5EF4-FFF2-40B4-BE49-F238E27FC236}">
                  <a16:creationId xmlns:a16="http://schemas.microsoft.com/office/drawing/2014/main" id="{F92B7E8E-D63D-42DD-89CE-C38C88953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1524000"/>
              <a:ext cx="1981200" cy="1676400"/>
              <a:chOff x="384" y="1008"/>
              <a:chExt cx="1248" cy="1056"/>
            </a:xfrm>
          </p:grpSpPr>
          <p:graphicFrame>
            <p:nvGraphicFramePr>
              <p:cNvPr id="28710" name="Object 3">
                <a:extLst>
                  <a:ext uri="{FF2B5EF4-FFF2-40B4-BE49-F238E27FC236}">
                    <a16:creationId xmlns:a16="http://schemas.microsoft.com/office/drawing/2014/main" id="{234FE7A5-C460-4BBF-8B86-E58C8D2115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" y="1008"/>
              <a:ext cx="1152" cy="10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4" name="BMP 图像" r:id="rId4" imgW="4057143" imgH="3561905" progId="Paint.Picture">
                      <p:embed/>
                    </p:oleObj>
                  </mc:Choice>
                  <mc:Fallback>
                    <p:oleObj name="BMP 图像" r:id="rId4" imgW="4057143" imgH="3561905" progId="Paint.Picture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1008"/>
                            <a:ext cx="1152" cy="10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11" name="Text Box 4">
                <a:extLst>
                  <a:ext uri="{FF2B5EF4-FFF2-40B4-BE49-F238E27FC236}">
                    <a16:creationId xmlns:a16="http://schemas.microsoft.com/office/drawing/2014/main" id="{8FEBEEE8-1ECA-45FA-80D7-AA6D479DA4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1833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1</a:t>
                </a:r>
              </a:p>
            </p:txBody>
          </p:sp>
        </p:grpSp>
        <p:grpSp>
          <p:nvGrpSpPr>
            <p:cNvPr id="28677" name="Group 6">
              <a:extLst>
                <a:ext uri="{FF2B5EF4-FFF2-40B4-BE49-F238E27FC236}">
                  <a16:creationId xmlns:a16="http://schemas.microsoft.com/office/drawing/2014/main" id="{8B7EDEE8-3299-45C7-B2F2-ED7ED6490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1524000"/>
              <a:ext cx="1981200" cy="1676400"/>
              <a:chOff x="1680" y="1008"/>
              <a:chExt cx="1248" cy="1056"/>
            </a:xfrm>
          </p:grpSpPr>
          <p:graphicFrame>
            <p:nvGraphicFramePr>
              <p:cNvPr id="28708" name="Object 7">
                <a:extLst>
                  <a:ext uri="{FF2B5EF4-FFF2-40B4-BE49-F238E27FC236}">
                    <a16:creationId xmlns:a16="http://schemas.microsoft.com/office/drawing/2014/main" id="{A4625BF9-AC10-4433-8DC0-22C4A12C4C1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80" y="1008"/>
              <a:ext cx="1152" cy="10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5" name="BMP 图像" r:id="rId6" imgW="4067743" imgH="3552381" progId="Paint.Picture">
                      <p:embed/>
                    </p:oleObj>
                  </mc:Choice>
                  <mc:Fallback>
                    <p:oleObj name="BMP 图像" r:id="rId6" imgW="4067743" imgH="3552381" progId="Paint.Picture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1008"/>
                            <a:ext cx="1152" cy="10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9" name="Text Box 8">
                <a:extLst>
                  <a:ext uri="{FF2B5EF4-FFF2-40B4-BE49-F238E27FC236}">
                    <a16:creationId xmlns:a16="http://schemas.microsoft.com/office/drawing/2014/main" id="{ABAAEEE0-AF19-4D95-9608-CE169EF818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833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2</a:t>
                </a:r>
              </a:p>
            </p:txBody>
          </p:sp>
        </p:grpSp>
        <p:grpSp>
          <p:nvGrpSpPr>
            <p:cNvPr id="28678" name="Group 9">
              <a:extLst>
                <a:ext uri="{FF2B5EF4-FFF2-40B4-BE49-F238E27FC236}">
                  <a16:creationId xmlns:a16="http://schemas.microsoft.com/office/drawing/2014/main" id="{042213CC-5F5A-49CF-9BA7-FB945A80F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1524000"/>
              <a:ext cx="1905000" cy="1662113"/>
              <a:chOff x="2976" y="960"/>
              <a:chExt cx="1200" cy="1047"/>
            </a:xfrm>
          </p:grpSpPr>
          <p:graphicFrame>
            <p:nvGraphicFramePr>
              <p:cNvPr id="28706" name="Object 10">
                <a:extLst>
                  <a:ext uri="{FF2B5EF4-FFF2-40B4-BE49-F238E27FC236}">
                    <a16:creationId xmlns:a16="http://schemas.microsoft.com/office/drawing/2014/main" id="{32067232-5E2F-450E-8D39-5A99A78D958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76" y="960"/>
              <a:ext cx="1152" cy="10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6" name="BMP 图像" r:id="rId8" imgW="4086795" imgH="3552381" progId="Paint.Picture">
                      <p:embed/>
                    </p:oleObj>
                  </mc:Choice>
                  <mc:Fallback>
                    <p:oleObj name="BMP 图像" r:id="rId8" imgW="4086795" imgH="3552381" progId="Paint.Picture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960"/>
                            <a:ext cx="1152" cy="10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7" name="Text Box 11">
                <a:extLst>
                  <a:ext uri="{FF2B5EF4-FFF2-40B4-BE49-F238E27FC236}">
                    <a16:creationId xmlns:a16="http://schemas.microsoft.com/office/drawing/2014/main" id="{E290924D-958E-49E9-B2B5-92A0E5A8DD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6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3</a:t>
                </a:r>
              </a:p>
            </p:txBody>
          </p:sp>
        </p:grpSp>
        <p:grpSp>
          <p:nvGrpSpPr>
            <p:cNvPr id="28679" name="Group 12">
              <a:extLst>
                <a:ext uri="{FF2B5EF4-FFF2-40B4-BE49-F238E27FC236}">
                  <a16:creationId xmlns:a16="http://schemas.microsoft.com/office/drawing/2014/main" id="{304F7B82-358F-4FDF-8D2F-6BE95A687D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0" y="1524000"/>
              <a:ext cx="1905000" cy="1676400"/>
              <a:chOff x="4320" y="960"/>
              <a:chExt cx="1200" cy="1056"/>
            </a:xfrm>
          </p:grpSpPr>
          <p:graphicFrame>
            <p:nvGraphicFramePr>
              <p:cNvPr id="28704" name="Object 13">
                <a:extLst>
                  <a:ext uri="{FF2B5EF4-FFF2-40B4-BE49-F238E27FC236}">
                    <a16:creationId xmlns:a16="http://schemas.microsoft.com/office/drawing/2014/main" id="{53338C39-4894-4794-BC48-D55E85A04D5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960"/>
              <a:ext cx="1152" cy="10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7" name="BMP 图像" r:id="rId10" imgW="4057143" imgH="3552381" progId="Paint.Picture">
                      <p:embed/>
                    </p:oleObj>
                  </mc:Choice>
                  <mc:Fallback>
                    <p:oleObj name="BMP 图像" r:id="rId10" imgW="4057143" imgH="3552381" progId="Paint.Picture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960"/>
                            <a:ext cx="1152" cy="10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5" name="Text Box 14">
                <a:extLst>
                  <a:ext uri="{FF2B5EF4-FFF2-40B4-BE49-F238E27FC236}">
                    <a16:creationId xmlns:a16="http://schemas.microsoft.com/office/drawing/2014/main" id="{455BC78C-E8E2-41F8-A57F-E7E52908B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1785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4</a:t>
                </a:r>
              </a:p>
            </p:txBody>
          </p:sp>
        </p:grpSp>
        <p:grpSp>
          <p:nvGrpSpPr>
            <p:cNvPr id="28680" name="Group 15">
              <a:extLst>
                <a:ext uri="{FF2B5EF4-FFF2-40B4-BE49-F238E27FC236}">
                  <a16:creationId xmlns:a16="http://schemas.microsoft.com/office/drawing/2014/main" id="{296EC9C1-5601-465B-92E5-E4BE41572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3276600"/>
              <a:ext cx="1905000" cy="1597025"/>
              <a:chOff x="384" y="2064"/>
              <a:chExt cx="1200" cy="1006"/>
            </a:xfrm>
          </p:grpSpPr>
          <p:graphicFrame>
            <p:nvGraphicFramePr>
              <p:cNvPr id="28702" name="Object 16">
                <a:extLst>
                  <a:ext uri="{FF2B5EF4-FFF2-40B4-BE49-F238E27FC236}">
                    <a16:creationId xmlns:a16="http://schemas.microsoft.com/office/drawing/2014/main" id="{846BA442-4A59-4349-B54D-ECBC07D683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" y="2064"/>
              <a:ext cx="1152" cy="10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8" name="BMP 图像" r:id="rId12" imgW="4067743" imgH="3552381" progId="Paint.Picture">
                      <p:embed/>
                    </p:oleObj>
                  </mc:Choice>
                  <mc:Fallback>
                    <p:oleObj name="BMP 图像" r:id="rId12" imgW="4067743" imgH="3552381" progId="Paint.Picture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2064"/>
                            <a:ext cx="1152" cy="10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3" name="Text Box 17">
                <a:extLst>
                  <a:ext uri="{FF2B5EF4-FFF2-40B4-BE49-F238E27FC236}">
                    <a16:creationId xmlns:a16="http://schemas.microsoft.com/office/drawing/2014/main" id="{D9ABA4D5-531E-4B98-9BBE-AD3DD6AAB5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2832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5</a:t>
                </a:r>
              </a:p>
            </p:txBody>
          </p:sp>
        </p:grpSp>
        <p:grpSp>
          <p:nvGrpSpPr>
            <p:cNvPr id="28681" name="Group 18">
              <a:extLst>
                <a:ext uri="{FF2B5EF4-FFF2-40B4-BE49-F238E27FC236}">
                  <a16:creationId xmlns:a16="http://schemas.microsoft.com/office/drawing/2014/main" id="{98150066-32BA-4F11-9526-33F34F9BC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3276600"/>
              <a:ext cx="1981200" cy="1676400"/>
              <a:chOff x="1680" y="2064"/>
              <a:chExt cx="1248" cy="1056"/>
            </a:xfrm>
          </p:grpSpPr>
          <p:graphicFrame>
            <p:nvGraphicFramePr>
              <p:cNvPr id="28700" name="Object 19">
                <a:extLst>
                  <a:ext uri="{FF2B5EF4-FFF2-40B4-BE49-F238E27FC236}">
                    <a16:creationId xmlns:a16="http://schemas.microsoft.com/office/drawing/2014/main" id="{1E0E7E92-F72F-4970-8BA7-22F77AABC5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80" y="2064"/>
              <a:ext cx="1152" cy="1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29" name="BMP 图像" r:id="rId14" imgW="4067743" imgH="3591426" progId="Paint.Picture">
                      <p:embed/>
                    </p:oleObj>
                  </mc:Choice>
                  <mc:Fallback>
                    <p:oleObj name="BMP 图像" r:id="rId14" imgW="4067743" imgH="3591426" progId="Paint.Picture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2064"/>
                            <a:ext cx="1152" cy="1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1" name="Text Box 20">
                <a:extLst>
                  <a:ext uri="{FF2B5EF4-FFF2-40B4-BE49-F238E27FC236}">
                    <a16:creationId xmlns:a16="http://schemas.microsoft.com/office/drawing/2014/main" id="{43563D18-A6DC-48EB-AC1A-5E851F0AD4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89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6</a:t>
                </a:r>
              </a:p>
            </p:txBody>
          </p:sp>
        </p:grpSp>
        <p:grpSp>
          <p:nvGrpSpPr>
            <p:cNvPr id="28682" name="Group 21">
              <a:extLst>
                <a:ext uri="{FF2B5EF4-FFF2-40B4-BE49-F238E27FC236}">
                  <a16:creationId xmlns:a16="http://schemas.microsoft.com/office/drawing/2014/main" id="{95962A73-6D2A-432C-AC0C-06D3F2C76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3276600"/>
              <a:ext cx="1905000" cy="1676400"/>
              <a:chOff x="2976" y="2064"/>
              <a:chExt cx="1200" cy="1056"/>
            </a:xfrm>
          </p:grpSpPr>
          <p:graphicFrame>
            <p:nvGraphicFramePr>
              <p:cNvPr id="28698" name="Object 22">
                <a:extLst>
                  <a:ext uri="{FF2B5EF4-FFF2-40B4-BE49-F238E27FC236}">
                    <a16:creationId xmlns:a16="http://schemas.microsoft.com/office/drawing/2014/main" id="{A32E4653-A732-42FF-A434-6596C41257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76" y="2064"/>
              <a:ext cx="1152" cy="10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0" name="BMP 图像" r:id="rId16" imgW="4067743" imgH="3543795" progId="Paint.Picture">
                      <p:embed/>
                    </p:oleObj>
                  </mc:Choice>
                  <mc:Fallback>
                    <p:oleObj name="BMP 图像" r:id="rId16" imgW="4067743" imgH="3543795" progId="Paint.Picture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2064"/>
                            <a:ext cx="1152" cy="10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99" name="Text Box 23">
                <a:extLst>
                  <a:ext uri="{FF2B5EF4-FFF2-40B4-BE49-F238E27FC236}">
                    <a16:creationId xmlns:a16="http://schemas.microsoft.com/office/drawing/2014/main" id="{A620B625-B83A-40E8-BACD-62EDA967F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6" y="2889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7</a:t>
                </a:r>
              </a:p>
            </p:txBody>
          </p:sp>
        </p:grpSp>
        <p:grpSp>
          <p:nvGrpSpPr>
            <p:cNvPr id="28683" name="Group 24">
              <a:extLst>
                <a:ext uri="{FF2B5EF4-FFF2-40B4-BE49-F238E27FC236}">
                  <a16:creationId xmlns:a16="http://schemas.microsoft.com/office/drawing/2014/main" id="{2EF7C503-2822-4304-B7CC-D9CF145414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0" y="3276600"/>
              <a:ext cx="1905000" cy="1676400"/>
              <a:chOff x="4320" y="2064"/>
              <a:chExt cx="1200" cy="1056"/>
            </a:xfrm>
          </p:grpSpPr>
          <p:graphicFrame>
            <p:nvGraphicFramePr>
              <p:cNvPr id="28696" name="Object 25">
                <a:extLst>
                  <a:ext uri="{FF2B5EF4-FFF2-40B4-BE49-F238E27FC236}">
                    <a16:creationId xmlns:a16="http://schemas.microsoft.com/office/drawing/2014/main" id="{D9EA4B44-8E6D-49E2-BE2D-CF610D75DA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2064"/>
              <a:ext cx="1152" cy="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1" name="BMP 图像" r:id="rId18" imgW="4067743" imgH="3524742" progId="Paint.Picture">
                      <p:embed/>
                    </p:oleObj>
                  </mc:Choice>
                  <mc:Fallback>
                    <p:oleObj name="BMP 图像" r:id="rId18" imgW="4067743" imgH="3524742" progId="Paint.Picture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064"/>
                            <a:ext cx="1152" cy="9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97" name="Text Box 26">
                <a:extLst>
                  <a:ext uri="{FF2B5EF4-FFF2-40B4-BE49-F238E27FC236}">
                    <a16:creationId xmlns:a16="http://schemas.microsoft.com/office/drawing/2014/main" id="{2633E9F9-B0EA-4F71-925E-28534BFCD9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2889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8</a:t>
                </a:r>
              </a:p>
            </p:txBody>
          </p:sp>
        </p:grpSp>
        <p:grpSp>
          <p:nvGrpSpPr>
            <p:cNvPr id="28684" name="Group 27">
              <a:extLst>
                <a:ext uri="{FF2B5EF4-FFF2-40B4-BE49-F238E27FC236}">
                  <a16:creationId xmlns:a16="http://schemas.microsoft.com/office/drawing/2014/main" id="{DA9AEB7E-F128-4BC0-AFC6-37F81547FC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05400"/>
              <a:ext cx="1905000" cy="1676400"/>
              <a:chOff x="384" y="3264"/>
              <a:chExt cx="1200" cy="1056"/>
            </a:xfrm>
          </p:grpSpPr>
          <p:graphicFrame>
            <p:nvGraphicFramePr>
              <p:cNvPr id="28694" name="Object 28">
                <a:extLst>
                  <a:ext uri="{FF2B5EF4-FFF2-40B4-BE49-F238E27FC236}">
                    <a16:creationId xmlns:a16="http://schemas.microsoft.com/office/drawing/2014/main" id="{1770CD35-D1A5-4941-AD3F-DACEC89A07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" y="3264"/>
              <a:ext cx="1152" cy="10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2" name="BMP 图像" r:id="rId20" imgW="4086795" imgH="3580952" progId="Paint.Picture">
                      <p:embed/>
                    </p:oleObj>
                  </mc:Choice>
                  <mc:Fallback>
                    <p:oleObj name="BMP 图像" r:id="rId20" imgW="4086795" imgH="3580952" progId="Paint.Picture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" y="3264"/>
                            <a:ext cx="1152" cy="10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95" name="Text Box 29">
                <a:extLst>
                  <a:ext uri="{FF2B5EF4-FFF2-40B4-BE49-F238E27FC236}">
                    <a16:creationId xmlns:a16="http://schemas.microsoft.com/office/drawing/2014/main" id="{4C4D0952-E86C-44A9-920B-8845EC0664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4089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9</a:t>
                </a:r>
              </a:p>
            </p:txBody>
          </p:sp>
        </p:grpSp>
        <p:grpSp>
          <p:nvGrpSpPr>
            <p:cNvPr id="28685" name="Group 30">
              <a:extLst>
                <a:ext uri="{FF2B5EF4-FFF2-40B4-BE49-F238E27FC236}">
                  <a16:creationId xmlns:a16="http://schemas.microsoft.com/office/drawing/2014/main" id="{C7C3F196-A865-4EC8-A794-C5EC9A4999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7000" y="5105400"/>
              <a:ext cx="1981200" cy="1662113"/>
              <a:chOff x="1680" y="3264"/>
              <a:chExt cx="1248" cy="1047"/>
            </a:xfrm>
          </p:grpSpPr>
          <p:graphicFrame>
            <p:nvGraphicFramePr>
              <p:cNvPr id="28692" name="Object 31">
                <a:extLst>
                  <a:ext uri="{FF2B5EF4-FFF2-40B4-BE49-F238E27FC236}">
                    <a16:creationId xmlns:a16="http://schemas.microsoft.com/office/drawing/2014/main" id="{DE834824-3F5F-477E-9D8C-35EEE5E6E7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80" y="3264"/>
              <a:ext cx="1152" cy="9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3" name="BMP 图像" r:id="rId22" imgW="4105848" imgH="3543795" progId="Paint.Picture">
                      <p:embed/>
                    </p:oleObj>
                  </mc:Choice>
                  <mc:Fallback>
                    <p:oleObj name="BMP 图像" r:id="rId22" imgW="4105848" imgH="3543795" progId="Paint.Picture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80" y="3264"/>
                            <a:ext cx="1152" cy="9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93" name="Text Box 32">
                <a:extLst>
                  <a:ext uri="{FF2B5EF4-FFF2-40B4-BE49-F238E27FC236}">
                    <a16:creationId xmlns:a16="http://schemas.microsoft.com/office/drawing/2014/main" id="{867648B1-B032-4FE2-BBA5-7673748F15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4080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grpSp>
          <p:nvGrpSpPr>
            <p:cNvPr id="28686" name="Group 33">
              <a:extLst>
                <a:ext uri="{FF2B5EF4-FFF2-40B4-BE49-F238E27FC236}">
                  <a16:creationId xmlns:a16="http://schemas.microsoft.com/office/drawing/2014/main" id="{FEB657D9-E614-450C-A4F7-80EE205D8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4400" y="5105400"/>
              <a:ext cx="1981200" cy="1662113"/>
              <a:chOff x="2976" y="3264"/>
              <a:chExt cx="1248" cy="1047"/>
            </a:xfrm>
          </p:grpSpPr>
          <p:graphicFrame>
            <p:nvGraphicFramePr>
              <p:cNvPr id="28690" name="Object 34">
                <a:extLst>
                  <a:ext uri="{FF2B5EF4-FFF2-40B4-BE49-F238E27FC236}">
                    <a16:creationId xmlns:a16="http://schemas.microsoft.com/office/drawing/2014/main" id="{226FCCF0-32DD-4EDB-A25A-6B22A872619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76" y="3264"/>
              <a:ext cx="1152" cy="10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4" name="BMP 图像" r:id="rId24" imgW="4057143" imgH="3561905" progId="Paint.Picture">
                      <p:embed/>
                    </p:oleObj>
                  </mc:Choice>
                  <mc:Fallback>
                    <p:oleObj name="BMP 图像" r:id="rId24" imgW="4057143" imgH="3561905" progId="Paint.Picture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3264"/>
                            <a:ext cx="1152" cy="10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91" name="Text Box 35">
                <a:extLst>
                  <a:ext uri="{FF2B5EF4-FFF2-40B4-BE49-F238E27FC236}">
                    <a16:creationId xmlns:a16="http://schemas.microsoft.com/office/drawing/2014/main" id="{28A1D474-C9FE-4689-8074-ED1DDEBAC0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0" y="4080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11</a:t>
                </a:r>
              </a:p>
            </p:txBody>
          </p:sp>
        </p:grpSp>
        <p:grpSp>
          <p:nvGrpSpPr>
            <p:cNvPr id="28687" name="Group 36">
              <a:extLst>
                <a:ext uri="{FF2B5EF4-FFF2-40B4-BE49-F238E27FC236}">
                  <a16:creationId xmlns:a16="http://schemas.microsoft.com/office/drawing/2014/main" id="{1C6A74AF-BEDA-4ADC-AB67-2C37571CB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4200" y="5105400"/>
              <a:ext cx="2057400" cy="1662113"/>
              <a:chOff x="4368" y="3264"/>
              <a:chExt cx="1296" cy="1047"/>
            </a:xfrm>
          </p:grpSpPr>
          <p:graphicFrame>
            <p:nvGraphicFramePr>
              <p:cNvPr id="28688" name="Object 37">
                <a:extLst>
                  <a:ext uri="{FF2B5EF4-FFF2-40B4-BE49-F238E27FC236}">
                    <a16:creationId xmlns:a16="http://schemas.microsoft.com/office/drawing/2014/main" id="{006FDF1E-7DD6-46D4-9B80-005057B4A1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3264"/>
              <a:ext cx="1152" cy="10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35" name="BMP 图像" r:id="rId26" imgW="4048690" imgH="3591426" progId="Paint.Picture">
                      <p:embed/>
                    </p:oleObj>
                  </mc:Choice>
                  <mc:Fallback>
                    <p:oleObj name="BMP 图像" r:id="rId26" imgW="4048690" imgH="3591426" progId="Paint.Picture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3264"/>
                            <a:ext cx="1152" cy="10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689" name="Text Box 38">
                <a:extLst>
                  <a:ext uri="{FF2B5EF4-FFF2-40B4-BE49-F238E27FC236}">
                    <a16:creationId xmlns:a16="http://schemas.microsoft.com/office/drawing/2014/main" id="{290F20A8-83FE-47DA-BF84-9945F60FD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0" y="4080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12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4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5">
            <a:extLst>
              <a:ext uri="{FF2B5EF4-FFF2-40B4-BE49-F238E27FC236}">
                <a16:creationId xmlns:a16="http://schemas.microsoft.com/office/drawing/2014/main" id="{AC838331-1B7C-4AF3-ACB1-1F6BA7326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248400"/>
            <a:ext cx="828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Straight cable: </a:t>
            </a:r>
            <a:r>
              <a:rPr lang="en-US" altLang="zh-CN" sz="2000" i="1" u="sng"/>
              <a:t>use T568A on both ends or T568B on both ends</a:t>
            </a:r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CE34A48B-484D-4F09-8FE7-580120412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73238"/>
            <a:ext cx="8531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100-</a:t>
            </a:r>
            <a:r>
              <a:rPr lang="en-US" altLang="zh-CN" sz="2400"/>
              <a:t>Ohm balanced twisted-pair telecommunication outlet/connector</a:t>
            </a:r>
          </a:p>
        </p:txBody>
      </p:sp>
      <p:graphicFrame>
        <p:nvGraphicFramePr>
          <p:cNvPr id="29700" name="Object 7">
            <a:extLst>
              <a:ext uri="{FF2B5EF4-FFF2-40B4-BE49-F238E27FC236}">
                <a16:creationId xmlns:a16="http://schemas.microsoft.com/office/drawing/2014/main" id="{1E989E3C-E656-43B3-9C40-299E06294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514600"/>
          <a:ext cx="8229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BMP 图像" r:id="rId4" imgW="7744906" imgH="2715004" progId="Paint.Picture">
                  <p:embed/>
                </p:oleObj>
              </mc:Choice>
              <mc:Fallback>
                <p:oleObj name="BMP 图像" r:id="rId4" imgW="7744906" imgH="271500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14600"/>
                        <a:ext cx="82296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Rectangle 9">
            <a:extLst>
              <a:ext uri="{FF2B5EF4-FFF2-40B4-BE49-F238E27FC236}">
                <a16:creationId xmlns:a16="http://schemas.microsoft.com/office/drawing/2014/main" id="{A8952ADC-2113-4747-9EA5-23F6F8FE5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620713"/>
            <a:ext cx="8001000" cy="900112"/>
          </a:xfrm>
        </p:spPr>
        <p:txBody>
          <a:bodyPr/>
          <a:lstStyle/>
          <a:p>
            <a:pPr eaLnBrk="1" hangingPunct="1"/>
            <a:r>
              <a:rPr lang="en-US" altLang="zh-CN" sz="4400">
                <a:latin typeface="Arial" panose="020B0604020202020204" pitchFamily="34" charset="0"/>
                <a:cs typeface="Arial" panose="020B0604020202020204" pitchFamily="34" charset="0"/>
              </a:rPr>
              <a:t>Straight Cable</a:t>
            </a:r>
            <a:endParaRPr lang="zh-CN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Text Box 2">
            <a:extLst>
              <a:ext uri="{FF2B5EF4-FFF2-40B4-BE49-F238E27FC236}">
                <a16:creationId xmlns:a16="http://schemas.microsoft.com/office/drawing/2014/main" id="{4683DF90-E26C-4EDC-B0DF-12A0D53A0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681163"/>
            <a:ext cx="8285162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chemeClr val="accent6"/>
              </a:buClr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Alias: console cable</a:t>
            </a: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chemeClr val="accent6"/>
              </a:buClr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Tahoma" pitchFamily="34" charset="0"/>
              </a:rPr>
              <a:t>is used to connect a workstation or terminal to the console port of a router/switch to configure it</a:t>
            </a:r>
            <a:endParaRPr lang="en-US" altLang="zh-CN" sz="2800" dirty="0">
              <a:latin typeface="Tahoma" pitchFamily="34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  <a:buClr>
                <a:schemeClr val="accent6"/>
              </a:buClr>
              <a:buFont typeface="Wingdings" pitchFamily="2" charset="2"/>
              <a:buChar char="p"/>
              <a:defRPr/>
            </a:pPr>
            <a:r>
              <a:rPr lang="en-US" altLang="zh-CN" sz="2800" dirty="0">
                <a:latin typeface="Tahoma" pitchFamily="34" charset="0"/>
                <a:cs typeface="Arial" charset="0"/>
              </a:rPr>
              <a:t>Pin 1 on one end connects to Pin 8 on the other end; then Pin 2 connects to Pin 7, Pin 3 to Pin 6 and so on</a:t>
            </a:r>
          </a:p>
        </p:txBody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BFCAB7EC-0A7A-4AA4-858B-5260CF9CE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8" y="620713"/>
            <a:ext cx="84820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Rollover Cable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4" grpId="0" autoUpdateAnimBg="0"/>
      <p:bldP spid="42803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7AE3FA1-8B17-42E8-987C-DC8C4F92B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625" y="404813"/>
            <a:ext cx="8715375" cy="1143000"/>
          </a:xfrm>
        </p:spPr>
        <p:txBody>
          <a:bodyPr/>
          <a:lstStyle/>
          <a:p>
            <a:r>
              <a:rPr lang="en-US" altLang="zh-CN" sz="4000"/>
              <a:t>Configuring Devices with Console</a:t>
            </a:r>
            <a:endParaRPr lang="zh-CN" altLang="en-US" sz="400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A130783-1F02-461C-BC6B-1A1C6003B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80D55253-BBDA-4894-B386-2909A1D6A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58775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40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F6836CCF-ECDD-456D-B508-9D9B4420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365625"/>
            <a:ext cx="8389938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Tahoma" panose="020B0604030504040204" pitchFamily="34" charset="0"/>
              </a:rPr>
              <a:t>Connect the serial port (com) of computer by using RJ-45-to-DB-9 adapter</a:t>
            </a:r>
            <a:endParaRPr lang="zh-CN" altLang="en-US" sz="2800">
              <a:latin typeface="Tahoma" panose="020B0604030504040204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Tahoma" panose="020B0604030504040204" pitchFamily="34" charset="0"/>
              </a:rPr>
              <a:t>Start up “super terminal”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Tahoma" panose="020B0604030504040204" pitchFamily="34" charset="0"/>
              </a:rPr>
              <a:t>Use  “default configurations”</a:t>
            </a:r>
          </a:p>
        </p:txBody>
      </p:sp>
      <p:pic>
        <p:nvPicPr>
          <p:cNvPr id="31750" name="Picture 6" descr="setup_console">
            <a:extLst>
              <a:ext uri="{FF2B5EF4-FFF2-40B4-BE49-F238E27FC236}">
                <a16:creationId xmlns:a16="http://schemas.microsoft.com/office/drawing/2014/main" id="{D5DAF4BF-47E9-49BD-991B-38270A5B1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14500"/>
            <a:ext cx="7631113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>
            <a:extLst>
              <a:ext uri="{FF2B5EF4-FFF2-40B4-BE49-F238E27FC236}">
                <a16:creationId xmlns:a16="http://schemas.microsoft.com/office/drawing/2014/main" id="{22284E08-C100-4DE3-BF33-24CCF3AC4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428625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Crossover Cable</a:t>
            </a:r>
          </a:p>
        </p:txBody>
      </p:sp>
      <p:sp>
        <p:nvSpPr>
          <p:cNvPr id="434179" name="Text Box 3">
            <a:extLst>
              <a:ext uri="{FF2B5EF4-FFF2-40B4-BE49-F238E27FC236}">
                <a16:creationId xmlns:a16="http://schemas.microsoft.com/office/drawing/2014/main" id="{B9B4CD8D-C5A3-4C32-A130-167E523E4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73238"/>
            <a:ext cx="846137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8032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pairs 2 and 3 on one end of the cable will be reversed on the other end</a:t>
            </a:r>
          </a:p>
          <a:p>
            <a:pPr lvl="1"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T568-A on one end and T568-B on the other</a:t>
            </a:r>
          </a:p>
          <a:p>
            <a:pPr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is considered to be part of the “vertical” cabling/ backbone</a:t>
            </a:r>
          </a:p>
          <a:p>
            <a:pPr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can be used to </a:t>
            </a:r>
          </a:p>
          <a:p>
            <a:pPr lvl="1"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connect two or more hubs or switches </a:t>
            </a:r>
          </a:p>
          <a:p>
            <a:pPr lvl="1" eaLnBrk="1" hangingPunct="1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Tahoma" panose="020B0604030504040204" pitchFamily="34" charset="0"/>
              </a:rPr>
              <a:t>connect two isolated workstations to create a mini-LAN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4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4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78" grpId="0" build="p" autoUpdateAnimBg="0" advAuto="0"/>
      <p:bldP spid="43417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44B36D17-D8E0-4B70-BF79-B4388327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/>
              <a:t>OSI Layer1: Physical Layer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E3A81F58-81C2-47C2-88BB-F7B212080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41671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Type of Network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LAN Media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UTP for Ethernet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C00000"/>
                </a:solidFill>
              </a:rPr>
              <a:t>Media and signal Problems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Basic Knowledge of Data Communication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>
            <a:extLst>
              <a:ext uri="{FF2B5EF4-FFF2-40B4-BE49-F238E27FC236}">
                <a16:creationId xmlns:a16="http://schemas.microsoft.com/office/drawing/2014/main" id="{620ABB2A-E717-4875-B4AA-64A9A8EEA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Type of Networks</a:t>
            </a:r>
          </a:p>
        </p:txBody>
      </p:sp>
      <p:graphicFrame>
        <p:nvGraphicFramePr>
          <p:cNvPr id="8195" name="Object 0">
            <a:extLst>
              <a:ext uri="{FF2B5EF4-FFF2-40B4-BE49-F238E27FC236}">
                <a16:creationId xmlns:a16="http://schemas.microsoft.com/office/drawing/2014/main" id="{22ED22FB-E4AD-49DD-9D8F-79B9EE2B9F22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468313" y="1844675"/>
          <a:ext cx="455295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Visio" r:id="rId4" imgW="3434763" imgH="3234404" progId="Visio.Drawing.11">
                  <p:embed/>
                </p:oleObj>
              </mc:Choice>
              <mc:Fallback>
                <p:oleObj name="Visio" r:id="rId4" imgW="3434763" imgH="3234404" progId="Visio.Drawing.11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44675"/>
                        <a:ext cx="4552950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">
            <a:extLst>
              <a:ext uri="{FF2B5EF4-FFF2-40B4-BE49-F238E27FC236}">
                <a16:creationId xmlns:a16="http://schemas.microsoft.com/office/drawing/2014/main" id="{B9A7BBFB-C790-4188-B2F8-F55612A6FB6A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643438" y="3141663"/>
          <a:ext cx="3773487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Visio" r:id="rId6" imgW="2855024" imgH="1232154" progId="Visio.Drawing.11">
                  <p:embed/>
                </p:oleObj>
              </mc:Choice>
              <mc:Fallback>
                <p:oleObj name="Visio" r:id="rId6" imgW="2855024" imgH="123215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141663"/>
                        <a:ext cx="3773487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13">
            <a:extLst>
              <a:ext uri="{FF2B5EF4-FFF2-40B4-BE49-F238E27FC236}">
                <a16:creationId xmlns:a16="http://schemas.microsoft.com/office/drawing/2014/main" id="{CD9BD33A-2831-45DF-AE5D-5F959E2DC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363913"/>
            <a:ext cx="1543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Point-to-point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>
            <a:extLst>
              <a:ext uri="{FF2B5EF4-FFF2-40B4-BE49-F238E27FC236}">
                <a16:creationId xmlns:a16="http://schemas.microsoft.com/office/drawing/2014/main" id="{569A5B87-0CB5-4CAF-B8E7-5655B27B9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89281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</a:rPr>
              <a:t>Signaling and Communications Problems</a:t>
            </a:r>
          </a:p>
        </p:txBody>
      </p:sp>
      <p:sp>
        <p:nvSpPr>
          <p:cNvPr id="956419" name="Rectangle 3">
            <a:extLst>
              <a:ext uri="{FF2B5EF4-FFF2-40B4-BE49-F238E27FC236}">
                <a16:creationId xmlns:a16="http://schemas.microsoft.com/office/drawing/2014/main" id="{0C4AF0C1-B57B-4E1B-8EC7-E09F7F7E7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651000"/>
            <a:ext cx="7974012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Propagation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</a:rPr>
              <a:t>t</a:t>
            </a:r>
            <a:r>
              <a:rPr lang="en-US" altLang="zh-CN" sz="2400" u="sng">
                <a:latin typeface="Arial" panose="020B0604020202020204" pitchFamily="34" charset="0"/>
              </a:rPr>
              <a:t>ravel time</a:t>
            </a:r>
            <a:r>
              <a:rPr lang="en-US" altLang="zh-CN" sz="2400">
                <a:latin typeface="Arial" panose="020B0604020202020204" pitchFamily="34" charset="0"/>
              </a:rPr>
              <a:t>; speed depends upon medium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</a:rPr>
              <a:t>As data transmission rates increase, you must sometimes take into account the amount of time it takes the signal to travel.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</a:rPr>
              <a:t>Attenuation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 u="sng">
                <a:latin typeface="Arial" panose="020B0604020202020204" pitchFamily="34" charset="0"/>
              </a:rPr>
              <a:t>loss of signal over distance due to surroundings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400">
                <a:latin typeface="Arial" panose="020B0604020202020204" pitchFamily="34" charset="0"/>
              </a:rPr>
              <a:t>can affect a network because it limits the length of network cabling over which you can send a message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18" grpId="0" autoUpdateAnimBg="0"/>
      <p:bldP spid="956419" grpId="0" build="p" bldLvl="2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>
            <a:extLst>
              <a:ext uri="{FF2B5EF4-FFF2-40B4-BE49-F238E27FC236}">
                <a16:creationId xmlns:a16="http://schemas.microsoft.com/office/drawing/2014/main" id="{2DC9FB23-C4D2-45C1-9757-BBEC42B8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620713"/>
            <a:ext cx="9036050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</a:rPr>
              <a:t>Signaling and Communications Problems</a:t>
            </a:r>
          </a:p>
        </p:txBody>
      </p:sp>
      <p:sp>
        <p:nvSpPr>
          <p:cNvPr id="958467" name="Rectangle 3">
            <a:extLst>
              <a:ext uri="{FF2B5EF4-FFF2-40B4-BE49-F238E27FC236}">
                <a16:creationId xmlns:a16="http://schemas.microsoft.com/office/drawing/2014/main" id="{5C799487-1980-46F5-8C11-D463EC92F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844675"/>
            <a:ext cx="850106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</a:rPr>
              <a:t>Reflection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" panose="020B0604020202020204" pitchFamily="34" charset="0"/>
              </a:rPr>
              <a:t>Caused by discontinuities in the medium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" panose="020B0604020202020204" pitchFamily="34" charset="0"/>
              </a:rPr>
              <a:t>Occurs in electrical signals; can be a result of kinks in cable or poorly terminated cables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" panose="020B0604020202020204" pitchFamily="34" charset="0"/>
              </a:rPr>
              <a:t>Networks should have a specific impedance to match the electrical components in the NICs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n"/>
            </a:pPr>
            <a:r>
              <a:rPr lang="en-US" altLang="zh-CN" sz="2800" u="sng">
                <a:latin typeface="Arial" panose="020B0604020202020204" pitchFamily="34" charset="0"/>
              </a:rPr>
              <a:t>The result of </a:t>
            </a:r>
            <a:r>
              <a:rPr lang="en-US" altLang="zh-CN" sz="2800" i="1" u="sng">
                <a:latin typeface="Arial" panose="020B0604020202020204" pitchFamily="34" charset="0"/>
              </a:rPr>
              <a:t>impedance mismatch</a:t>
            </a:r>
            <a:r>
              <a:rPr lang="en-US" altLang="zh-CN" sz="2800" u="sng">
                <a:latin typeface="Arial" panose="020B0604020202020204" pitchFamily="34" charset="0"/>
              </a:rPr>
              <a:t> is reflected energy</a:t>
            </a:r>
            <a:r>
              <a:rPr lang="en-US" altLang="zh-CN" sz="2800">
                <a:latin typeface="Arial" panose="020B0604020202020204" pitchFamily="34" charset="0"/>
              </a:rPr>
              <a:t>.</a:t>
            </a:r>
            <a:endParaRPr lang="en-US" altLang="zh-CN" sz="2800" u="sng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8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8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8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8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5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66" grpId="0" autoUpdateAnimBg="0"/>
      <p:bldP spid="958467" grpId="0" build="p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>
            <a:extLst>
              <a:ext uri="{FF2B5EF4-FFF2-40B4-BE49-F238E27FC236}">
                <a16:creationId xmlns:a16="http://schemas.microsoft.com/office/drawing/2014/main" id="{A4DEAC51-CC06-4B05-B891-A4772BEC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887095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</a:rPr>
              <a:t>Signaling and Communications Problems</a:t>
            </a:r>
          </a:p>
        </p:txBody>
      </p:sp>
      <p:sp>
        <p:nvSpPr>
          <p:cNvPr id="960515" name="Rectangle 3">
            <a:extLst>
              <a:ext uri="{FF2B5EF4-FFF2-40B4-BE49-F238E27FC236}">
                <a16:creationId xmlns:a16="http://schemas.microsoft.com/office/drawing/2014/main" id="{CDFC63B7-FB52-4A33-91EC-6D1A3C063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00213"/>
            <a:ext cx="85328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unwanted additions to optical/electromagnetic signals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u="sng">
                <a:latin typeface="Arial" panose="020B0604020202020204" pitchFamily="34" charset="0"/>
                <a:cs typeface="Arial" panose="020B0604020202020204" pitchFamily="34" charset="0"/>
              </a:rPr>
              <a:t>Crosstalk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altLang="zh-CN" sz="2800" u="sng">
                <a:latin typeface="Arial" panose="020B0604020202020204" pitchFamily="34" charset="0"/>
                <a:cs typeface="Arial" panose="020B0604020202020204" pitchFamily="34" charset="0"/>
              </a:rPr>
              <a:t>electrical noise from other wires in a cable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u="sng">
                <a:latin typeface="Arial" panose="020B0604020202020204" pitchFamily="34" charset="0"/>
                <a:cs typeface="Arial" panose="020B0604020202020204" pitchFamily="34" charset="0"/>
              </a:rPr>
              <a:t>EMI (electromagnetic interference) can be caused by electric motors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800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zh-CN" sz="2800" u="sng">
                <a:latin typeface="Arial" panose="020B0604020202020204" pitchFamily="34" charset="0"/>
                <a:cs typeface="Arial" panose="020B0604020202020204" pitchFamily="34" charset="0"/>
              </a:rPr>
              <a:t>Cancellation of signals can be avoided through the twisting of wire pairs to provide self-shielding within the network media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800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4" grpId="0" autoUpdateAnimBg="0"/>
      <p:bldP spid="960515" grpId="0" build="p" bldLvl="2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>
            <a:extLst>
              <a:ext uri="{FF2B5EF4-FFF2-40B4-BE49-F238E27FC236}">
                <a16:creationId xmlns:a16="http://schemas.microsoft.com/office/drawing/2014/main" id="{BB3F82ED-D26E-46AF-ABAA-A8A20A62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92150"/>
            <a:ext cx="86042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</a:rPr>
              <a:t>Signaling and Communications Problems</a:t>
            </a:r>
          </a:p>
        </p:txBody>
      </p:sp>
      <p:sp>
        <p:nvSpPr>
          <p:cNvPr id="962563" name="Rectangle 3">
            <a:extLst>
              <a:ext uri="{FF2B5EF4-FFF2-40B4-BE49-F238E27FC236}">
                <a16:creationId xmlns:a16="http://schemas.microsoft.com/office/drawing/2014/main" id="{F939C299-4EF2-4FB5-B29F-8F82DEA4E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700213"/>
            <a:ext cx="806926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Timing problem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n"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Dispersion—signal broadens in time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n"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can be fixed by proper cable design, limiting cable lengths, and finding the proper impedance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n"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Jitter—source and destination not synchronized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n"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can be fixed through hardware and software including protocols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n"/>
              <a:defRPr/>
            </a:pPr>
            <a:r>
              <a:rPr lang="en-US" altLang="zh-CN" sz="2800" u="sng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charset="-122"/>
              </a:rPr>
              <a:t>Latency—delay of network signal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  <a:defRPr/>
            </a:pPr>
            <a:endParaRPr lang="zh-CN" altLang="en-US" sz="280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2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2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62" grpId="0" autoUpdateAnimBg="0"/>
      <p:bldP spid="962563" grpId="0" build="p" bldLvl="2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>
            <a:extLst>
              <a:ext uri="{FF2B5EF4-FFF2-40B4-BE49-F238E27FC236}">
                <a16:creationId xmlns:a16="http://schemas.microsoft.com/office/drawing/2014/main" id="{DC425B0A-4693-4342-BD53-2A0C289F1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Collisions and Collision Domains</a:t>
            </a:r>
          </a:p>
        </p:txBody>
      </p:sp>
      <p:sp>
        <p:nvSpPr>
          <p:cNvPr id="450563" name="Text Box 3">
            <a:extLst>
              <a:ext uri="{FF2B5EF4-FFF2-40B4-BE49-F238E27FC236}">
                <a16:creationId xmlns:a16="http://schemas.microsoft.com/office/drawing/2014/main" id="{E3AC9747-F32B-48F0-A192-87DAA119F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73238"/>
            <a:ext cx="81534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occurs when two bits propagate at the same time on the same network.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Collision domains are extended by adding repeaters and hubs.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Networks can be </a:t>
            </a:r>
            <a:r>
              <a:rPr lang="en-US" altLang="zh-CN" sz="2400" i="1">
                <a:latin typeface="Arial" panose="020B0604020202020204" pitchFamily="34" charset="0"/>
                <a:cs typeface="Arial" panose="020B0604020202020204" pitchFamily="34" charset="0"/>
              </a:rPr>
              <a:t>segmented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 by adding intelligent devices such as bridges, switches, and routers.</a:t>
            </a:r>
          </a:p>
        </p:txBody>
      </p:sp>
      <p:pic>
        <p:nvPicPr>
          <p:cNvPr id="450565" name="Picture 5" descr="bd07308_">
            <a:extLst>
              <a:ext uri="{FF2B5EF4-FFF2-40B4-BE49-F238E27FC236}">
                <a16:creationId xmlns:a16="http://schemas.microsoft.com/office/drawing/2014/main" id="{72B7F064-4322-4356-9B23-DC8BDEC8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929188"/>
            <a:ext cx="165576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17" name="Object 6">
            <a:extLst>
              <a:ext uri="{FF2B5EF4-FFF2-40B4-BE49-F238E27FC236}">
                <a16:creationId xmlns:a16="http://schemas.microsoft.com/office/drawing/2014/main" id="{E1BC4A48-6A61-4EB5-B4DA-17439E0894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292600"/>
          <a:ext cx="2160587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Visio" r:id="rId5" imgW="3434763" imgH="3234404" progId="Visio.Drawing.11">
                  <p:embed/>
                </p:oleObj>
              </mc:Choice>
              <mc:Fallback>
                <p:oleObj name="Visio" r:id="rId5" imgW="3434763" imgH="3234404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292600"/>
                        <a:ext cx="2160587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50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2" grpId="0" autoUpdateAnimBg="0"/>
      <p:bldP spid="450563" grpId="0" build="p" autoUpdateAnimBg="0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>
            <a:extLst>
              <a:ext uri="{FF2B5EF4-FFF2-40B4-BE49-F238E27FC236}">
                <a16:creationId xmlns:a16="http://schemas.microsoft.com/office/drawing/2014/main" id="{3F7D0F93-1385-463E-9069-EB1C94C06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Segmenting Collision Domains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18E39B36-DC26-448B-9BC7-B5B2C25E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700213"/>
            <a:ext cx="6469063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3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0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>
            <a:extLst>
              <a:ext uri="{FF2B5EF4-FFF2-40B4-BE49-F238E27FC236}">
                <a16:creationId xmlns:a16="http://schemas.microsoft.com/office/drawing/2014/main" id="{D2E4D2C5-31E8-4D1E-A87E-92E5B47B3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275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Collisions and Collision Domains</a:t>
            </a:r>
          </a:p>
        </p:txBody>
      </p:sp>
      <p:sp>
        <p:nvSpPr>
          <p:cNvPr id="454659" name="Text Box 3">
            <a:extLst>
              <a:ext uri="{FF2B5EF4-FFF2-40B4-BE49-F238E27FC236}">
                <a16:creationId xmlns:a16="http://schemas.microsoft.com/office/drawing/2014/main" id="{234B7BCF-E374-4CA3-BFA6-3667701C4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700213"/>
            <a:ext cx="8458200" cy="444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8125" indent="-23812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When this delay limit is exceeded, the number of </a:t>
            </a:r>
            <a:r>
              <a:rPr lang="en-US" altLang="zh-CN" sz="2400" i="1">
                <a:latin typeface="Tahoma" panose="020B0604030504040204" pitchFamily="34" charset="0"/>
                <a:cs typeface="Arial" panose="020B0604020202020204" pitchFamily="34" charset="0"/>
              </a:rPr>
              <a:t>late collisions</a:t>
            </a: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 dramatically increase.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400" i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late collision</a:t>
            </a: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 is when a collision happens after the first 64 bytes of the frame are transmitted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These late collision frames add delay referred to as </a:t>
            </a:r>
            <a:r>
              <a:rPr lang="en-US" altLang="zh-CN" sz="2400" i="1">
                <a:solidFill>
                  <a:srgbClr val="0066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consumption delay</a:t>
            </a: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  <a:cs typeface="Arial" panose="020B0604020202020204" pitchFamily="34" charset="0"/>
              </a:rPr>
              <a:t>As consumption delay and latency increase, network performance decreases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54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5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5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 autoUpdateAnimBg="0"/>
      <p:bldP spid="45465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11DC7334-53C9-4078-A5AE-603F4219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5834063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>
            <a:extLst>
              <a:ext uri="{FF2B5EF4-FFF2-40B4-BE49-F238E27FC236}">
                <a16:creationId xmlns:a16="http://schemas.microsoft.com/office/drawing/2014/main" id="{7E187D36-4903-4784-B000-E4B83D4079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8001000" cy="819150"/>
          </a:xfrm>
        </p:spPr>
        <p:txBody>
          <a:bodyPr/>
          <a:lstStyle/>
          <a:p>
            <a:pPr eaLnBrk="1" hangingPunct="1"/>
            <a:r>
              <a:rPr lang="en-US" altLang="zh-CN" sz="3600">
                <a:latin typeface="Arial" panose="020B0604020202020204" pitchFamily="34" charset="0"/>
                <a:ea typeface="Arial Unicode MS" pitchFamily="34" charset="-122"/>
              </a:rPr>
              <a:t>5-4-3-2-1 Rule</a:t>
            </a:r>
          </a:p>
        </p:txBody>
      </p:sp>
      <p:sp>
        <p:nvSpPr>
          <p:cNvPr id="41988" name="Rectangle 5">
            <a:extLst>
              <a:ext uri="{FF2B5EF4-FFF2-40B4-BE49-F238E27FC236}">
                <a16:creationId xmlns:a16="http://schemas.microsoft.com/office/drawing/2014/main" id="{5C5EDB7C-0D2A-42EA-AEE4-A935A6759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714500"/>
            <a:ext cx="29718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u="sng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Five</a:t>
            </a:r>
            <a:r>
              <a:rPr lang="en-US" altLang="zh-CN" sz="2000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 sections of the network, </a:t>
            </a:r>
            <a:r>
              <a:rPr lang="en-US" altLang="zh-CN" sz="2000" u="sng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four</a:t>
            </a:r>
            <a:r>
              <a:rPr lang="en-US" altLang="zh-CN" sz="2000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 repeaters or hubs, </a:t>
            </a:r>
            <a:r>
              <a:rPr lang="en-US" altLang="zh-CN" sz="2000" u="sng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three</a:t>
            </a:r>
            <a:r>
              <a:rPr lang="en-US" altLang="zh-CN" sz="2000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 sections of the network are "mixing" sections (with hosts), </a:t>
            </a:r>
            <a:r>
              <a:rPr lang="en-US" altLang="zh-CN" sz="2000" u="sng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two</a:t>
            </a:r>
            <a:r>
              <a:rPr lang="en-US" altLang="zh-CN" sz="2000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 sections are link sections (for link purposes), and </a:t>
            </a:r>
            <a:r>
              <a:rPr lang="en-US" altLang="zh-CN" sz="2000" u="sng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one</a:t>
            </a:r>
            <a:r>
              <a:rPr lang="en-US" altLang="zh-CN" sz="2000">
                <a:solidFill>
                  <a:schemeClr val="tx2"/>
                </a:solidFill>
                <a:latin typeface="Tahoma" panose="020B0604030504040204" pitchFamily="34" charset="0"/>
                <a:ea typeface="Arial Unicode MS" pitchFamily="34" charset="-122"/>
              </a:rPr>
              <a:t> large collision domain. </a:t>
            </a:r>
          </a:p>
        </p:txBody>
      </p:sp>
    </p:spTree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A293D5A0-A154-43C5-A42C-A4200EAF6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CN"/>
              <a:t>OSI Layer1: Physical Layer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4638AD11-A532-4E90-92A6-A5E02683E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41671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Type of Network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LAN Media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UTP for Ethernet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/>
              <a:t>Media and signal Problems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>
                <a:solidFill>
                  <a:srgbClr val="C00000"/>
                </a:solidFill>
              </a:rPr>
              <a:t>Basic Knowledge of Data Communication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011BDD8-C566-481C-9CCC-0FC75918BE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数据通信基本知识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DAB74F2-66FE-4C4E-9178-6CE305249D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数据通信的理论基础</a:t>
            </a:r>
          </a:p>
          <a:p>
            <a:pPr lvl="1" eaLnBrk="1" hangingPunct="1"/>
            <a:r>
              <a:rPr lang="zh-CN" altLang="en-US" sz="2200"/>
              <a:t>基本术语</a:t>
            </a:r>
          </a:p>
          <a:p>
            <a:pPr lvl="1" eaLnBrk="1" hangingPunct="1"/>
            <a:r>
              <a:rPr lang="zh-CN" altLang="en-US" sz="2200"/>
              <a:t>信号处理</a:t>
            </a:r>
          </a:p>
          <a:p>
            <a:pPr lvl="1" eaLnBrk="1" hangingPunct="1"/>
            <a:r>
              <a:rPr lang="zh-CN" altLang="en-US" sz="2200"/>
              <a:t>波特率与比特率</a:t>
            </a:r>
          </a:p>
          <a:p>
            <a:pPr eaLnBrk="1" hangingPunct="1"/>
            <a:r>
              <a:rPr lang="zh-CN" altLang="en-US" sz="2200"/>
              <a:t>数据通信技术</a:t>
            </a:r>
          </a:p>
          <a:p>
            <a:pPr lvl="1" eaLnBrk="1" hangingPunct="1"/>
            <a:r>
              <a:rPr lang="zh-CN" altLang="en-US" sz="2200"/>
              <a:t>数据通信系统基本结构</a:t>
            </a:r>
          </a:p>
          <a:p>
            <a:pPr lvl="1" eaLnBrk="1" hangingPunct="1"/>
            <a:r>
              <a:rPr lang="zh-CN" altLang="en-US" sz="2200"/>
              <a:t>数据表示和传输方式</a:t>
            </a:r>
          </a:p>
          <a:p>
            <a:pPr lvl="1" eaLnBrk="1" hangingPunct="1"/>
            <a:r>
              <a:rPr lang="zh-CN" altLang="en-US" sz="2200"/>
              <a:t>信号的传输</a:t>
            </a:r>
          </a:p>
          <a:p>
            <a:pPr lvl="1" eaLnBrk="1" hangingPunct="1"/>
            <a:r>
              <a:rPr lang="zh-CN" altLang="en-US" sz="2200"/>
              <a:t>数字信号编码</a:t>
            </a:r>
          </a:p>
          <a:p>
            <a:pPr lvl="1" eaLnBrk="1" hangingPunct="1"/>
            <a:r>
              <a:rPr lang="zh-CN" altLang="en-US" sz="2200"/>
              <a:t>多路复用</a:t>
            </a:r>
          </a:p>
          <a:p>
            <a:pPr lvl="1" eaLnBrk="1" hangingPunct="1"/>
            <a:r>
              <a:rPr lang="zh-CN" altLang="en-US" sz="2200"/>
              <a:t>通信方式</a:t>
            </a:r>
          </a:p>
        </p:txBody>
      </p:sp>
    </p:spTree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>
            <a:extLst>
              <a:ext uri="{FF2B5EF4-FFF2-40B4-BE49-F238E27FC236}">
                <a16:creationId xmlns:a16="http://schemas.microsoft.com/office/drawing/2014/main" id="{AD46E28A-4298-475B-98DE-FD73ABB47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Type of Networks</a:t>
            </a:r>
          </a:p>
        </p:txBody>
      </p:sp>
      <p:sp>
        <p:nvSpPr>
          <p:cNvPr id="444419" name="Text Box 3">
            <a:extLst>
              <a:ext uri="{FF2B5EF4-FFF2-40B4-BE49-F238E27FC236}">
                <a16:creationId xmlns:a16="http://schemas.microsoft.com/office/drawing/2014/main" id="{92D6C54A-0563-4580-96D5-D018F04C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00213"/>
            <a:ext cx="8820150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4603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Shared media environment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Multiple hosts can access the same medium.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It means that they all share the same media - even though the "wire" might be UTP, which has four pairs of wire</a:t>
            </a: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Point-to-point network environment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One device is connected to the other one via a link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Most widely used in dial-up network connections, and is the one with which you are most likely familiar.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8" grpId="0" build="p" autoUpdateAnimBg="0" advAuto="0"/>
      <p:bldP spid="444419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2725888-EF55-4DAF-B1AB-D9FBCCA0D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7135812" cy="1216025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基本术语</a:t>
            </a:r>
          </a:p>
        </p:txBody>
      </p:sp>
      <p:sp>
        <p:nvSpPr>
          <p:cNvPr id="1033219" name="Rectangle 3">
            <a:extLst>
              <a:ext uri="{FF2B5EF4-FFF2-40B4-BE49-F238E27FC236}">
                <a16:creationId xmlns:a16="http://schemas.microsoft.com/office/drawing/2014/main" id="{B3407F54-3E93-4A84-B352-D9C6990D2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188" y="1773238"/>
            <a:ext cx="8786812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信号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(signal)——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数据的电气的或电磁的表现。 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“模拟的”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(analogous)——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消息的参数的取值是连续的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模拟信号是随时间变化而平稳变化的连续波形式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“数字的”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(digital)——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消息的参数的取值是离散的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数字信号是离散信号，可能包含有限的几个预定值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码元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(code)——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在使用时间域（或简称为时域）的波形表示数字信号时，代表不同离散数值的基本波形。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21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97DB2C5-4750-426C-AB8B-7C22B83073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理论基础</a:t>
            </a:r>
            <a:r>
              <a:rPr lang="zh-CN" altLang="en-US"/>
              <a:t>:</a:t>
            </a:r>
            <a:r>
              <a:rPr lang="zh-CN" altLang="en-US" sz="3400"/>
              <a:t>信号处理</a:t>
            </a:r>
            <a:endParaRPr lang="en-US" altLang="zh-CN" sz="340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188C3ED-0293-447F-A34D-724361B3A3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7772400" cy="515778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SzPct val="125000"/>
              <a:buFont typeface="Wingdings" panose="05000000000000000000" pitchFamily="2" charset="2"/>
              <a:buChar char="§"/>
            </a:pPr>
            <a:r>
              <a:rPr lang="zh-CN" altLang="en-US" sz="2000"/>
              <a:t> 模拟信号可以被分为简单信号和复合信号</a:t>
            </a:r>
          </a:p>
          <a:p>
            <a:pPr marL="647700" lvl="1" indent="-76200" eaLnBrk="1" hangingPunct="1">
              <a:lnSpc>
                <a:spcPct val="150000"/>
              </a:lnSpc>
              <a:buSzPct val="125000"/>
              <a:buFont typeface="Wingdings" panose="05000000000000000000" pitchFamily="2" charset="2"/>
              <a:buChar char="§"/>
            </a:pPr>
            <a:r>
              <a:rPr lang="zh-CN" altLang="en-US" sz="2000"/>
              <a:t>简单信号（正弦波）不能被分解为更简单的模拟信号</a:t>
            </a:r>
          </a:p>
          <a:p>
            <a:pPr marL="647700" lvl="1" indent="-76200" eaLnBrk="1" hangingPunct="1">
              <a:lnSpc>
                <a:spcPct val="150000"/>
              </a:lnSpc>
              <a:buSzPct val="125000"/>
              <a:buFont typeface="Wingdings" panose="05000000000000000000" pitchFamily="2" charset="2"/>
              <a:buChar char="§"/>
            </a:pPr>
            <a:r>
              <a:rPr lang="zh-CN" altLang="en-US" sz="2000"/>
              <a:t>复合信号可以被分解为多个正弦波</a:t>
            </a:r>
          </a:p>
          <a:p>
            <a:pPr marL="0" indent="0" eaLnBrk="1" hangingPunct="1">
              <a:lnSpc>
                <a:spcPct val="150000"/>
              </a:lnSpc>
              <a:buSzPct val="125000"/>
              <a:buFont typeface="Wingdings" panose="05000000000000000000" pitchFamily="2" charset="2"/>
              <a:buChar char="§"/>
            </a:pPr>
            <a:r>
              <a:rPr lang="zh-CN" altLang="en-US" sz="2000"/>
              <a:t>复合模拟信号的分解：</a:t>
            </a:r>
            <a:r>
              <a:rPr lang="zh-CN" altLang="en-US" sz="2000" b="1"/>
              <a:t>傅立叶分析</a:t>
            </a:r>
          </a:p>
          <a:p>
            <a:pPr marL="647700" lvl="1" indent="-76200" eaLnBrk="1" hangingPunct="1">
              <a:lnSpc>
                <a:spcPct val="150000"/>
              </a:lnSpc>
              <a:buSzPct val="125000"/>
              <a:buFont typeface="Wingdings" panose="05000000000000000000" pitchFamily="2" charset="2"/>
              <a:buChar char="§"/>
            </a:pPr>
            <a:r>
              <a:rPr lang="zh-CN" altLang="en-US" sz="2000"/>
              <a:t>任何一个周期为</a:t>
            </a:r>
            <a:r>
              <a:rPr lang="en-US" altLang="zh-CN" sz="2000"/>
              <a:t>T</a:t>
            </a:r>
            <a:r>
              <a:rPr lang="zh-CN" altLang="en-US" sz="2000"/>
              <a:t>的有理周期性函数 </a:t>
            </a:r>
            <a:r>
              <a:rPr lang="en-US" altLang="zh-CN" sz="2000"/>
              <a:t>g(t)</a:t>
            </a:r>
            <a:r>
              <a:rPr lang="zh-CN" altLang="zh-CN" sz="2000"/>
              <a:t>可分解为若干项（可能无限多项）正弦和余弦函数之和：</a:t>
            </a:r>
          </a:p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zh-CN" sz="2000"/>
          </a:p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/>
              <a:t>	</a:t>
            </a:r>
          </a:p>
          <a:p>
            <a:pPr mar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latin typeface="Arial" panose="020B0604020202020204" pitchFamily="34" charset="0"/>
              </a:rPr>
              <a:t>            f = 1/T </a:t>
            </a:r>
            <a:r>
              <a:rPr lang="zh-CN" altLang="zh-CN" sz="2000">
                <a:latin typeface="Arial" panose="020B0604020202020204" pitchFamily="34" charset="0"/>
              </a:rPr>
              <a:t>基本频率；</a:t>
            </a:r>
            <a:r>
              <a:rPr lang="en-US" altLang="zh-CN" sz="2000">
                <a:latin typeface="Arial" panose="020B0604020202020204" pitchFamily="34" charset="0"/>
              </a:rPr>
              <a:t>a</a:t>
            </a:r>
            <a:r>
              <a:rPr lang="en-US" altLang="zh-CN" sz="2000" baseline="-25000">
                <a:latin typeface="Arial" panose="020B0604020202020204" pitchFamily="34" charset="0"/>
              </a:rPr>
              <a:t>n</a:t>
            </a:r>
            <a:r>
              <a:rPr lang="en-US" altLang="zh-CN" sz="2000">
                <a:latin typeface="Arial" panose="020B0604020202020204" pitchFamily="34" charset="0"/>
              </a:rPr>
              <a:t>, b</a:t>
            </a:r>
            <a:r>
              <a:rPr lang="en-US" altLang="zh-CN" sz="2000" baseline="-25000">
                <a:latin typeface="Arial" panose="020B0604020202020204" pitchFamily="34" charset="0"/>
              </a:rPr>
              <a:t>n </a:t>
            </a:r>
            <a:r>
              <a:rPr lang="zh-CN" altLang="en-US" sz="2000" baseline="-25000">
                <a:latin typeface="Arial" panose="020B0604020202020204" pitchFamily="34" charset="0"/>
              </a:rPr>
              <a:t>：</a:t>
            </a:r>
            <a:r>
              <a:rPr lang="en-US" altLang="zh-CN" sz="2000">
                <a:latin typeface="Arial" panose="020B0604020202020204" pitchFamily="34" charset="0"/>
              </a:rPr>
              <a:t>n</a:t>
            </a:r>
            <a:r>
              <a:rPr lang="zh-CN" altLang="zh-CN" sz="2000">
                <a:latin typeface="Arial" panose="020B0604020202020204" pitchFamily="34" charset="0"/>
              </a:rPr>
              <a:t>次谐波项的正弦和余弦振幅值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46084" name="Object 4">
            <a:extLst>
              <a:ext uri="{FF2B5EF4-FFF2-40B4-BE49-F238E27FC236}">
                <a16:creationId xmlns:a16="http://schemas.microsoft.com/office/drawing/2014/main" id="{CBC16B38-44F2-4461-8EE7-4F0784174D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4797425"/>
          <a:ext cx="56673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Equation" r:id="rId4" imgW="2832100" imgH="431800" progId="Equation.DSMT4">
                  <p:embed/>
                </p:oleObj>
              </mc:Choice>
              <mc:Fallback>
                <p:oleObj name="Equation" r:id="rId4" imgW="28321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797425"/>
                        <a:ext cx="56673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AA621B3-403D-4AA9-9A6C-4CD588BAA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理论基础</a:t>
            </a:r>
            <a:r>
              <a:rPr lang="zh-CN" altLang="en-US"/>
              <a:t>:</a:t>
            </a:r>
            <a:r>
              <a:rPr lang="zh-CN" altLang="en-US" sz="3400"/>
              <a:t>信号处理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51CEA-6D52-4AE9-B0D4-6D86DEB54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643063"/>
            <a:ext cx="8715375" cy="4500562"/>
          </a:xfrm>
        </p:spPr>
        <p:txBody>
          <a:bodyPr/>
          <a:lstStyle/>
          <a:p>
            <a:pPr eaLnBrk="1" hangingPunct="1"/>
            <a:r>
              <a:rPr lang="zh-CN" altLang="en-US" sz="2400"/>
              <a:t>数字信号一般是非周期性的，通常在传输介质上表现为方波</a:t>
            </a:r>
          </a:p>
          <a:p>
            <a:pPr eaLnBrk="1" hangingPunct="1"/>
            <a:r>
              <a:rPr lang="zh-CN" altLang="en-US" sz="2400"/>
              <a:t>一个数字信号可以分解为无穷多个被称为谐波的简单正弦波，每个谐波都具有不同的频率与相位</a:t>
            </a:r>
          </a:p>
          <a:p>
            <a:pPr eaLnBrk="1" hangingPunct="1"/>
            <a:r>
              <a:rPr lang="zh-CN" altLang="en-US" sz="2400"/>
              <a:t>在介质上发送数字信号时，其实质是在发送无穷多的简单谐波，如果某些分量未能忠实地通过介质传输，则在接收端将产生信号畸变</a:t>
            </a:r>
          </a:p>
          <a:p>
            <a:pPr eaLnBrk="1" hangingPunct="1"/>
            <a:r>
              <a:rPr lang="zh-CN" altLang="en-US" sz="2400"/>
              <a:t>由于介质本身的限制，信号畸变是难以完全避免的</a:t>
            </a:r>
            <a:endParaRPr lang="en-US" altLang="zh-CN" sz="2400"/>
          </a:p>
          <a:p>
            <a:pPr eaLnBrk="1" hangingPunct="1">
              <a:buSzPct val="90000"/>
            </a:pPr>
            <a:r>
              <a:rPr lang="zh-CN" altLang="en-US" sz="2400"/>
              <a:t>任何实际的信道都不是理想的，在传输信号时会产生各种失真以及带来多种干扰。 </a:t>
            </a:r>
          </a:p>
          <a:p>
            <a:pPr eaLnBrk="1" hangingPunct="1">
              <a:buSzPct val="90000"/>
            </a:pPr>
            <a:r>
              <a:rPr lang="zh-CN" altLang="en-US" sz="2400"/>
              <a:t>码元传输的速率越高，或信号传输的距离越远，在信道的输出端的波形的失真就越严重</a:t>
            </a:r>
          </a:p>
        </p:txBody>
      </p:sp>
    </p:spTree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>
            <a:extLst>
              <a:ext uri="{FF2B5EF4-FFF2-40B4-BE49-F238E27FC236}">
                <a16:creationId xmlns:a16="http://schemas.microsoft.com/office/drawing/2014/main" id="{C24183EB-E77C-46BC-B76E-95B501212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53" r:id="rId2" imgW="8642668" imgH="6190476"/>
        </mc:Choice>
        <mc:Fallback>
          <p:control r:id="rId2" imgW="8642668" imgH="6190476">
            <p:pic>
              <p:nvPicPr>
                <p:cNvPr id="2050" name="ShockwaveFlash1">
                  <a:extLst>
                    <a:ext uri="{FF2B5EF4-FFF2-40B4-BE49-F238E27FC236}">
                      <a16:creationId xmlns:a16="http://schemas.microsoft.com/office/drawing/2014/main" id="{1B81D7BD-1EF0-4C6F-AB75-1BA6FACCBBB4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25" y="333375"/>
                  <a:ext cx="8642350" cy="6191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73B7EEC-DC99-4AB6-99E9-858B3E9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数字信号通过实际的信道 </a:t>
            </a:r>
          </a:p>
        </p:txBody>
      </p:sp>
      <p:sp>
        <p:nvSpPr>
          <p:cNvPr id="1041411" name="Rectangle 3">
            <a:extLst>
              <a:ext uri="{FF2B5EF4-FFF2-40B4-BE49-F238E27FC236}">
                <a16:creationId xmlns:a16="http://schemas.microsoft.com/office/drawing/2014/main" id="{1D364C2E-34D5-48A3-B976-70ECFE453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785938"/>
            <a:ext cx="7772400" cy="4114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/>
              <a:t>有失真，但</a:t>
            </a:r>
            <a:r>
              <a:rPr lang="zh-CN" altLang="en-US">
                <a:solidFill>
                  <a:schemeClr val="hlink"/>
                </a:solidFill>
              </a:rPr>
              <a:t>可识别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zh-CN" altLang="en-US"/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zh-CN" altLang="en-US"/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endParaRPr lang="zh-CN" altLang="en-US"/>
          </a:p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/>
              <a:t>失真大，</a:t>
            </a:r>
            <a:r>
              <a:rPr lang="zh-CN" altLang="en-US">
                <a:solidFill>
                  <a:schemeClr val="hlink"/>
                </a:solidFill>
              </a:rPr>
              <a:t>无法识别 </a:t>
            </a:r>
          </a:p>
        </p:txBody>
      </p:sp>
      <p:sp>
        <p:nvSpPr>
          <p:cNvPr id="48132" name="AutoShape 4">
            <a:extLst>
              <a:ext uri="{FF2B5EF4-FFF2-40B4-BE49-F238E27FC236}">
                <a16:creationId xmlns:a16="http://schemas.microsoft.com/office/drawing/2014/main" id="{5180B57B-190B-4C26-9E87-4A456B30989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185444" y="1381919"/>
            <a:ext cx="395287" cy="4060825"/>
          </a:xfrm>
          <a:prstGeom prst="can">
            <a:avLst>
              <a:gd name="adj" fmla="val 66775"/>
            </a:avLst>
          </a:prstGeom>
          <a:gradFill rotWithShape="1">
            <a:gsLst>
              <a:gs pos="0">
                <a:srgbClr val="6C6C6C"/>
              </a:gs>
              <a:gs pos="50000">
                <a:srgbClr val="EAEAEA"/>
              </a:gs>
              <a:gs pos="100000">
                <a:srgbClr val="6C6C6C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3" name="Freeform 5">
            <a:extLst>
              <a:ext uri="{FF2B5EF4-FFF2-40B4-BE49-F238E27FC236}">
                <a16:creationId xmlns:a16="http://schemas.microsoft.com/office/drawing/2014/main" id="{E858B1D8-072E-4CE7-96CA-B72D32CC0A88}"/>
              </a:ext>
            </a:extLst>
          </p:cNvPr>
          <p:cNvSpPr>
            <a:spLocks/>
          </p:cNvSpPr>
          <p:nvPr/>
        </p:nvSpPr>
        <p:spPr bwMode="auto">
          <a:xfrm>
            <a:off x="601663" y="2620963"/>
            <a:ext cx="1539875" cy="658812"/>
          </a:xfrm>
          <a:custGeom>
            <a:avLst/>
            <a:gdLst>
              <a:gd name="T0" fmla="*/ 0 w 1056"/>
              <a:gd name="T1" fmla="*/ 2147483647 h 480"/>
              <a:gd name="T2" fmla="*/ 2147483647 w 1056"/>
              <a:gd name="T3" fmla="*/ 2147483647 h 480"/>
              <a:gd name="T4" fmla="*/ 2147483647 w 1056"/>
              <a:gd name="T5" fmla="*/ 0 h 480"/>
              <a:gd name="T6" fmla="*/ 2147483647 w 1056"/>
              <a:gd name="T7" fmla="*/ 0 h 480"/>
              <a:gd name="T8" fmla="*/ 2147483647 w 1056"/>
              <a:gd name="T9" fmla="*/ 2147483647 h 480"/>
              <a:gd name="T10" fmla="*/ 2147483647 w 1056"/>
              <a:gd name="T11" fmla="*/ 2147483647 h 480"/>
              <a:gd name="T12" fmla="*/ 2147483647 w 1056"/>
              <a:gd name="T13" fmla="*/ 0 h 480"/>
              <a:gd name="T14" fmla="*/ 2147483647 w 1056"/>
              <a:gd name="T15" fmla="*/ 0 h 480"/>
              <a:gd name="T16" fmla="*/ 2147483647 w 1056"/>
              <a:gd name="T17" fmla="*/ 2147483647 h 480"/>
              <a:gd name="T18" fmla="*/ 2147483647 w 1056"/>
              <a:gd name="T19" fmla="*/ 2147483647 h 4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480"/>
              <a:gd name="T32" fmla="*/ 1056 w 1056"/>
              <a:gd name="T33" fmla="*/ 480 h 4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480">
                <a:moveTo>
                  <a:pt x="0" y="480"/>
                </a:moveTo>
                <a:lnTo>
                  <a:pt x="144" y="480"/>
                </a:lnTo>
                <a:lnTo>
                  <a:pt x="144" y="0"/>
                </a:lnTo>
                <a:lnTo>
                  <a:pt x="384" y="0"/>
                </a:lnTo>
                <a:lnTo>
                  <a:pt x="384" y="480"/>
                </a:lnTo>
                <a:lnTo>
                  <a:pt x="624" y="480"/>
                </a:lnTo>
                <a:lnTo>
                  <a:pt x="624" y="0"/>
                </a:lnTo>
                <a:lnTo>
                  <a:pt x="864" y="0"/>
                </a:lnTo>
                <a:lnTo>
                  <a:pt x="864" y="480"/>
                </a:lnTo>
                <a:lnTo>
                  <a:pt x="1056" y="480"/>
                </a:lnTo>
              </a:path>
            </a:pathLst>
          </a:cu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4" name="Line 6">
            <a:extLst>
              <a:ext uri="{FF2B5EF4-FFF2-40B4-BE49-F238E27FC236}">
                <a16:creationId xmlns:a16="http://schemas.microsoft.com/office/drawing/2014/main" id="{43F77FDB-1D0A-4AE1-9FEB-1A028FE97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663" y="3411538"/>
            <a:ext cx="19605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Freeform 7">
            <a:extLst>
              <a:ext uri="{FF2B5EF4-FFF2-40B4-BE49-F238E27FC236}">
                <a16:creationId xmlns:a16="http://schemas.microsoft.com/office/drawing/2014/main" id="{86349A2A-BAD8-4AA4-8668-DB08BF0B607A}"/>
              </a:ext>
            </a:extLst>
          </p:cNvPr>
          <p:cNvSpPr>
            <a:spLocks/>
          </p:cNvSpPr>
          <p:nvPr/>
        </p:nvSpPr>
        <p:spPr bwMode="auto">
          <a:xfrm>
            <a:off x="6692900" y="2620963"/>
            <a:ext cx="1541463" cy="658812"/>
          </a:xfrm>
          <a:custGeom>
            <a:avLst/>
            <a:gdLst>
              <a:gd name="T0" fmla="*/ 0 w 1056"/>
              <a:gd name="T1" fmla="*/ 2147483647 h 480"/>
              <a:gd name="T2" fmla="*/ 2147483647 w 1056"/>
              <a:gd name="T3" fmla="*/ 2147483647 h 480"/>
              <a:gd name="T4" fmla="*/ 2147483647 w 1056"/>
              <a:gd name="T5" fmla="*/ 0 h 480"/>
              <a:gd name="T6" fmla="*/ 2147483647 w 1056"/>
              <a:gd name="T7" fmla="*/ 0 h 480"/>
              <a:gd name="T8" fmla="*/ 2147483647 w 1056"/>
              <a:gd name="T9" fmla="*/ 2147483647 h 480"/>
              <a:gd name="T10" fmla="*/ 2147483647 w 1056"/>
              <a:gd name="T11" fmla="*/ 2147483647 h 480"/>
              <a:gd name="T12" fmla="*/ 2147483647 w 1056"/>
              <a:gd name="T13" fmla="*/ 0 h 480"/>
              <a:gd name="T14" fmla="*/ 2147483647 w 1056"/>
              <a:gd name="T15" fmla="*/ 0 h 480"/>
              <a:gd name="T16" fmla="*/ 2147483647 w 1056"/>
              <a:gd name="T17" fmla="*/ 2147483647 h 480"/>
              <a:gd name="T18" fmla="*/ 2147483647 w 1056"/>
              <a:gd name="T19" fmla="*/ 2147483647 h 4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480"/>
              <a:gd name="T32" fmla="*/ 1056 w 1056"/>
              <a:gd name="T33" fmla="*/ 480 h 4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480">
                <a:moveTo>
                  <a:pt x="0" y="480"/>
                </a:moveTo>
                <a:lnTo>
                  <a:pt x="144" y="480"/>
                </a:lnTo>
                <a:lnTo>
                  <a:pt x="144" y="0"/>
                </a:lnTo>
                <a:lnTo>
                  <a:pt x="384" y="0"/>
                </a:lnTo>
                <a:lnTo>
                  <a:pt x="384" y="480"/>
                </a:lnTo>
                <a:lnTo>
                  <a:pt x="624" y="480"/>
                </a:lnTo>
                <a:lnTo>
                  <a:pt x="624" y="0"/>
                </a:lnTo>
                <a:lnTo>
                  <a:pt x="864" y="0"/>
                </a:lnTo>
                <a:lnTo>
                  <a:pt x="864" y="480"/>
                </a:lnTo>
                <a:lnTo>
                  <a:pt x="1056" y="480"/>
                </a:lnTo>
              </a:path>
            </a:pathLst>
          </a:custGeom>
          <a:noFill/>
          <a:ln w="19050">
            <a:solidFill>
              <a:srgbClr val="333399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6" name="Line 8">
            <a:extLst>
              <a:ext uri="{FF2B5EF4-FFF2-40B4-BE49-F238E27FC236}">
                <a16:creationId xmlns:a16="http://schemas.microsoft.com/office/drawing/2014/main" id="{6EB852F1-7EB2-4F36-9F87-5551903C1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500" y="3411538"/>
            <a:ext cx="1960563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7" name="Freeform 9">
            <a:extLst>
              <a:ext uri="{FF2B5EF4-FFF2-40B4-BE49-F238E27FC236}">
                <a16:creationId xmlns:a16="http://schemas.microsoft.com/office/drawing/2014/main" id="{4BA48C41-DE27-460D-858E-5FAB094B2B6E}"/>
              </a:ext>
            </a:extLst>
          </p:cNvPr>
          <p:cNvSpPr>
            <a:spLocks/>
          </p:cNvSpPr>
          <p:nvPr/>
        </p:nvSpPr>
        <p:spPr bwMode="auto">
          <a:xfrm>
            <a:off x="6707188" y="2657475"/>
            <a:ext cx="1495425" cy="633413"/>
          </a:xfrm>
          <a:custGeom>
            <a:avLst/>
            <a:gdLst>
              <a:gd name="T0" fmla="*/ 0 w 1026"/>
              <a:gd name="T1" fmla="*/ 2147483647 h 461"/>
              <a:gd name="T2" fmla="*/ 2147483647 w 1026"/>
              <a:gd name="T3" fmla="*/ 2147483647 h 461"/>
              <a:gd name="T4" fmla="*/ 2147483647 w 1026"/>
              <a:gd name="T5" fmla="*/ 2147483647 h 461"/>
              <a:gd name="T6" fmla="*/ 2147483647 w 1026"/>
              <a:gd name="T7" fmla="*/ 2147483647 h 461"/>
              <a:gd name="T8" fmla="*/ 2147483647 w 1026"/>
              <a:gd name="T9" fmla="*/ 2147483647 h 461"/>
              <a:gd name="T10" fmla="*/ 2147483647 w 1026"/>
              <a:gd name="T11" fmla="*/ 2147483647 h 461"/>
              <a:gd name="T12" fmla="*/ 2147483647 w 1026"/>
              <a:gd name="T13" fmla="*/ 2147483647 h 461"/>
              <a:gd name="T14" fmla="*/ 2147483647 w 1026"/>
              <a:gd name="T15" fmla="*/ 2147483647 h 461"/>
              <a:gd name="T16" fmla="*/ 2147483647 w 1026"/>
              <a:gd name="T17" fmla="*/ 2147483647 h 461"/>
              <a:gd name="T18" fmla="*/ 2147483647 w 1026"/>
              <a:gd name="T19" fmla="*/ 2147483647 h 461"/>
              <a:gd name="T20" fmla="*/ 2147483647 w 1026"/>
              <a:gd name="T21" fmla="*/ 2147483647 h 461"/>
              <a:gd name="T22" fmla="*/ 2147483647 w 1026"/>
              <a:gd name="T23" fmla="*/ 2147483647 h 461"/>
              <a:gd name="T24" fmla="*/ 2147483647 w 1026"/>
              <a:gd name="T25" fmla="*/ 2147483647 h 461"/>
              <a:gd name="T26" fmla="*/ 2147483647 w 1026"/>
              <a:gd name="T27" fmla="*/ 0 h 461"/>
              <a:gd name="T28" fmla="*/ 2147483647 w 1026"/>
              <a:gd name="T29" fmla="*/ 2147483647 h 461"/>
              <a:gd name="T30" fmla="*/ 2147483647 w 1026"/>
              <a:gd name="T31" fmla="*/ 2147483647 h 461"/>
              <a:gd name="T32" fmla="*/ 2147483647 w 1026"/>
              <a:gd name="T33" fmla="*/ 2147483647 h 461"/>
              <a:gd name="T34" fmla="*/ 2147483647 w 1026"/>
              <a:gd name="T35" fmla="*/ 2147483647 h 461"/>
              <a:gd name="T36" fmla="*/ 2147483647 w 1026"/>
              <a:gd name="T37" fmla="*/ 2147483647 h 461"/>
              <a:gd name="T38" fmla="*/ 2147483647 w 1026"/>
              <a:gd name="T39" fmla="*/ 2147483647 h 461"/>
              <a:gd name="T40" fmla="*/ 2147483647 w 1026"/>
              <a:gd name="T41" fmla="*/ 2147483647 h 461"/>
              <a:gd name="T42" fmla="*/ 2147483647 w 1026"/>
              <a:gd name="T43" fmla="*/ 2147483647 h 461"/>
              <a:gd name="T44" fmla="*/ 2147483647 w 1026"/>
              <a:gd name="T45" fmla="*/ 2147483647 h 461"/>
              <a:gd name="T46" fmla="*/ 2147483647 w 1026"/>
              <a:gd name="T47" fmla="*/ 2147483647 h 461"/>
              <a:gd name="T48" fmla="*/ 2147483647 w 1026"/>
              <a:gd name="T49" fmla="*/ 2147483647 h 461"/>
              <a:gd name="T50" fmla="*/ 2147483647 w 1026"/>
              <a:gd name="T51" fmla="*/ 2147483647 h 461"/>
              <a:gd name="T52" fmla="*/ 2147483647 w 1026"/>
              <a:gd name="T53" fmla="*/ 2147483647 h 461"/>
              <a:gd name="T54" fmla="*/ 2147483647 w 1026"/>
              <a:gd name="T55" fmla="*/ 2147483647 h 461"/>
              <a:gd name="T56" fmla="*/ 2147483647 w 1026"/>
              <a:gd name="T57" fmla="*/ 2147483647 h 461"/>
              <a:gd name="T58" fmla="*/ 2147483647 w 1026"/>
              <a:gd name="T59" fmla="*/ 2147483647 h 461"/>
              <a:gd name="T60" fmla="*/ 2147483647 w 1026"/>
              <a:gd name="T61" fmla="*/ 2147483647 h 461"/>
              <a:gd name="T62" fmla="*/ 2147483647 w 1026"/>
              <a:gd name="T63" fmla="*/ 2147483647 h 461"/>
              <a:gd name="T64" fmla="*/ 2147483647 w 1026"/>
              <a:gd name="T65" fmla="*/ 2147483647 h 461"/>
              <a:gd name="T66" fmla="*/ 2147483647 w 1026"/>
              <a:gd name="T67" fmla="*/ 2147483647 h 461"/>
              <a:gd name="T68" fmla="*/ 2147483647 w 1026"/>
              <a:gd name="T69" fmla="*/ 2147483647 h 461"/>
              <a:gd name="T70" fmla="*/ 2147483647 w 1026"/>
              <a:gd name="T71" fmla="*/ 2147483647 h 461"/>
              <a:gd name="T72" fmla="*/ 2147483647 w 1026"/>
              <a:gd name="T73" fmla="*/ 2147483647 h 461"/>
              <a:gd name="T74" fmla="*/ 2147483647 w 1026"/>
              <a:gd name="T75" fmla="*/ 2147483647 h 461"/>
              <a:gd name="T76" fmla="*/ 2147483647 w 1026"/>
              <a:gd name="T77" fmla="*/ 2147483647 h 461"/>
              <a:gd name="T78" fmla="*/ 2147483647 w 1026"/>
              <a:gd name="T79" fmla="*/ 2147483647 h 46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026"/>
              <a:gd name="T121" fmla="*/ 0 h 461"/>
              <a:gd name="T122" fmla="*/ 1026 w 1026"/>
              <a:gd name="T123" fmla="*/ 461 h 461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026" h="461">
                <a:moveTo>
                  <a:pt x="0" y="447"/>
                </a:moveTo>
                <a:cubicBezTo>
                  <a:pt x="9" y="449"/>
                  <a:pt x="44" y="457"/>
                  <a:pt x="57" y="459"/>
                </a:cubicBezTo>
                <a:cubicBezTo>
                  <a:pt x="64" y="461"/>
                  <a:pt x="71" y="457"/>
                  <a:pt x="78" y="456"/>
                </a:cubicBezTo>
                <a:cubicBezTo>
                  <a:pt x="88" y="453"/>
                  <a:pt x="95" y="447"/>
                  <a:pt x="105" y="444"/>
                </a:cubicBezTo>
                <a:cubicBezTo>
                  <a:pt x="121" y="445"/>
                  <a:pt x="142" y="455"/>
                  <a:pt x="153" y="444"/>
                </a:cubicBezTo>
                <a:cubicBezTo>
                  <a:pt x="163" y="434"/>
                  <a:pt x="174" y="371"/>
                  <a:pt x="177" y="354"/>
                </a:cubicBezTo>
                <a:cubicBezTo>
                  <a:pt x="178" y="322"/>
                  <a:pt x="178" y="290"/>
                  <a:pt x="180" y="258"/>
                </a:cubicBezTo>
                <a:cubicBezTo>
                  <a:pt x="180" y="254"/>
                  <a:pt x="182" y="250"/>
                  <a:pt x="183" y="246"/>
                </a:cubicBezTo>
                <a:cubicBezTo>
                  <a:pt x="187" y="221"/>
                  <a:pt x="184" y="225"/>
                  <a:pt x="189" y="207"/>
                </a:cubicBezTo>
                <a:cubicBezTo>
                  <a:pt x="192" y="198"/>
                  <a:pt x="198" y="180"/>
                  <a:pt x="198" y="180"/>
                </a:cubicBezTo>
                <a:cubicBezTo>
                  <a:pt x="200" y="148"/>
                  <a:pt x="206" y="126"/>
                  <a:pt x="213" y="96"/>
                </a:cubicBezTo>
                <a:cubicBezTo>
                  <a:pt x="215" y="75"/>
                  <a:pt x="214" y="38"/>
                  <a:pt x="228" y="18"/>
                </a:cubicBezTo>
                <a:cubicBezTo>
                  <a:pt x="238" y="4"/>
                  <a:pt x="231" y="10"/>
                  <a:pt x="252" y="3"/>
                </a:cubicBezTo>
                <a:cubicBezTo>
                  <a:pt x="255" y="2"/>
                  <a:pt x="261" y="0"/>
                  <a:pt x="261" y="0"/>
                </a:cubicBezTo>
                <a:cubicBezTo>
                  <a:pt x="284" y="11"/>
                  <a:pt x="295" y="23"/>
                  <a:pt x="321" y="27"/>
                </a:cubicBezTo>
                <a:cubicBezTo>
                  <a:pt x="335" y="26"/>
                  <a:pt x="355" y="16"/>
                  <a:pt x="363" y="27"/>
                </a:cubicBezTo>
                <a:cubicBezTo>
                  <a:pt x="374" y="42"/>
                  <a:pt x="376" y="65"/>
                  <a:pt x="387" y="81"/>
                </a:cubicBezTo>
                <a:cubicBezTo>
                  <a:pt x="389" y="141"/>
                  <a:pt x="399" y="159"/>
                  <a:pt x="399" y="222"/>
                </a:cubicBezTo>
                <a:cubicBezTo>
                  <a:pt x="401" y="267"/>
                  <a:pt x="413" y="321"/>
                  <a:pt x="417" y="366"/>
                </a:cubicBezTo>
                <a:cubicBezTo>
                  <a:pt x="425" y="397"/>
                  <a:pt x="436" y="404"/>
                  <a:pt x="450" y="417"/>
                </a:cubicBezTo>
                <a:cubicBezTo>
                  <a:pt x="462" y="435"/>
                  <a:pt x="483" y="440"/>
                  <a:pt x="504" y="444"/>
                </a:cubicBezTo>
                <a:cubicBezTo>
                  <a:pt x="518" y="453"/>
                  <a:pt x="522" y="454"/>
                  <a:pt x="540" y="450"/>
                </a:cubicBezTo>
                <a:cubicBezTo>
                  <a:pt x="546" y="448"/>
                  <a:pt x="558" y="444"/>
                  <a:pt x="558" y="444"/>
                </a:cubicBezTo>
                <a:cubicBezTo>
                  <a:pt x="570" y="445"/>
                  <a:pt x="602" y="458"/>
                  <a:pt x="615" y="459"/>
                </a:cubicBezTo>
                <a:cubicBezTo>
                  <a:pt x="622" y="454"/>
                  <a:pt x="633" y="456"/>
                  <a:pt x="639" y="450"/>
                </a:cubicBezTo>
                <a:cubicBezTo>
                  <a:pt x="643" y="445"/>
                  <a:pt x="641" y="438"/>
                  <a:pt x="642" y="432"/>
                </a:cubicBezTo>
                <a:cubicBezTo>
                  <a:pt x="644" y="422"/>
                  <a:pt x="651" y="415"/>
                  <a:pt x="654" y="405"/>
                </a:cubicBezTo>
                <a:cubicBezTo>
                  <a:pt x="658" y="327"/>
                  <a:pt x="656" y="363"/>
                  <a:pt x="672" y="315"/>
                </a:cubicBezTo>
                <a:cubicBezTo>
                  <a:pt x="677" y="266"/>
                  <a:pt x="678" y="219"/>
                  <a:pt x="690" y="171"/>
                </a:cubicBezTo>
                <a:cubicBezTo>
                  <a:pt x="693" y="134"/>
                  <a:pt x="700" y="113"/>
                  <a:pt x="711" y="81"/>
                </a:cubicBezTo>
                <a:cubicBezTo>
                  <a:pt x="714" y="53"/>
                  <a:pt x="712" y="34"/>
                  <a:pt x="741" y="24"/>
                </a:cubicBezTo>
                <a:cubicBezTo>
                  <a:pt x="783" y="28"/>
                  <a:pt x="771" y="37"/>
                  <a:pt x="804" y="45"/>
                </a:cubicBezTo>
                <a:cubicBezTo>
                  <a:pt x="815" y="52"/>
                  <a:pt x="843" y="54"/>
                  <a:pt x="831" y="66"/>
                </a:cubicBezTo>
                <a:cubicBezTo>
                  <a:pt x="842" y="64"/>
                  <a:pt x="856" y="62"/>
                  <a:pt x="867" y="69"/>
                </a:cubicBezTo>
                <a:cubicBezTo>
                  <a:pt x="871" y="72"/>
                  <a:pt x="868" y="79"/>
                  <a:pt x="870" y="84"/>
                </a:cubicBezTo>
                <a:cubicBezTo>
                  <a:pt x="873" y="91"/>
                  <a:pt x="875" y="129"/>
                  <a:pt x="879" y="135"/>
                </a:cubicBezTo>
                <a:cubicBezTo>
                  <a:pt x="884" y="165"/>
                  <a:pt x="893" y="229"/>
                  <a:pt x="901" y="267"/>
                </a:cubicBezTo>
                <a:cubicBezTo>
                  <a:pt x="909" y="305"/>
                  <a:pt x="914" y="335"/>
                  <a:pt x="924" y="363"/>
                </a:cubicBezTo>
                <a:cubicBezTo>
                  <a:pt x="934" y="391"/>
                  <a:pt x="946" y="417"/>
                  <a:pt x="963" y="432"/>
                </a:cubicBezTo>
                <a:cubicBezTo>
                  <a:pt x="980" y="447"/>
                  <a:pt x="1013" y="449"/>
                  <a:pt x="1026" y="453"/>
                </a:cubicBezTo>
              </a:path>
            </a:pathLst>
          </a:custGeom>
          <a:noFill/>
          <a:ln w="5715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8" name="Text Box 10">
            <a:extLst>
              <a:ext uri="{FF2B5EF4-FFF2-40B4-BE49-F238E27FC236}">
                <a16:creationId xmlns:a16="http://schemas.microsoft.com/office/drawing/2014/main" id="{7AAAB995-6A34-4DB0-9F5C-98BFBF517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2466975"/>
            <a:ext cx="424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实际的信道</a:t>
            </a:r>
          </a:p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（带宽受限、有噪声、干扰和失真）</a:t>
            </a:r>
          </a:p>
        </p:txBody>
      </p:sp>
      <p:sp>
        <p:nvSpPr>
          <p:cNvPr id="48139" name="Text Box 11">
            <a:extLst>
              <a:ext uri="{FF2B5EF4-FFF2-40B4-BE49-F238E27FC236}">
                <a16:creationId xmlns:a16="http://schemas.microsoft.com/office/drawing/2014/main" id="{F53E19B8-6A3C-4BE1-AD50-8080C8DFC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433763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发送信号波形</a:t>
            </a:r>
          </a:p>
        </p:txBody>
      </p:sp>
      <p:sp>
        <p:nvSpPr>
          <p:cNvPr id="48140" name="Text Box 12">
            <a:extLst>
              <a:ext uri="{FF2B5EF4-FFF2-40B4-BE49-F238E27FC236}">
                <a16:creationId xmlns:a16="http://schemas.microsoft.com/office/drawing/2014/main" id="{F5EBC1A3-1C8B-419F-9140-66FF8DFD4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300" y="3448050"/>
            <a:ext cx="1924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接收信号波形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E46CF14E-4D32-48D0-921C-F3FE9CFB16D7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4581525"/>
            <a:ext cx="7834313" cy="1423988"/>
            <a:chOff x="304" y="2886"/>
            <a:chExt cx="4935" cy="897"/>
          </a:xfrm>
        </p:grpSpPr>
        <p:sp>
          <p:nvSpPr>
            <p:cNvPr id="48142" name="AutoShape 14">
              <a:extLst>
                <a:ext uri="{FF2B5EF4-FFF2-40B4-BE49-F238E27FC236}">
                  <a16:creationId xmlns:a16="http://schemas.microsoft.com/office/drawing/2014/main" id="{45477183-A027-4920-B97A-B3FCCB244D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600" y="2210"/>
              <a:ext cx="250" cy="2558"/>
            </a:xfrm>
            <a:prstGeom prst="can">
              <a:avLst>
                <a:gd name="adj" fmla="val 66508"/>
              </a:avLst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43" name="Freeform 15">
              <a:extLst>
                <a:ext uri="{FF2B5EF4-FFF2-40B4-BE49-F238E27FC236}">
                  <a16:creationId xmlns:a16="http://schemas.microsoft.com/office/drawing/2014/main" id="{D7B861CB-43F5-4A6F-AE4A-918FBC70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2991"/>
              <a:ext cx="970" cy="415"/>
            </a:xfrm>
            <a:custGeom>
              <a:avLst/>
              <a:gdLst>
                <a:gd name="T0" fmla="*/ 0 w 1056"/>
                <a:gd name="T1" fmla="*/ 84 h 480"/>
                <a:gd name="T2" fmla="*/ 52 w 1056"/>
                <a:gd name="T3" fmla="*/ 84 h 480"/>
                <a:gd name="T4" fmla="*/ 52 w 1056"/>
                <a:gd name="T5" fmla="*/ 0 h 480"/>
                <a:gd name="T6" fmla="*/ 139 w 1056"/>
                <a:gd name="T7" fmla="*/ 0 h 480"/>
                <a:gd name="T8" fmla="*/ 139 w 1056"/>
                <a:gd name="T9" fmla="*/ 84 h 480"/>
                <a:gd name="T10" fmla="*/ 224 w 1056"/>
                <a:gd name="T11" fmla="*/ 84 h 480"/>
                <a:gd name="T12" fmla="*/ 224 w 1056"/>
                <a:gd name="T13" fmla="*/ 0 h 480"/>
                <a:gd name="T14" fmla="*/ 311 w 1056"/>
                <a:gd name="T15" fmla="*/ 0 h 480"/>
                <a:gd name="T16" fmla="*/ 311 w 1056"/>
                <a:gd name="T17" fmla="*/ 84 h 480"/>
                <a:gd name="T18" fmla="*/ 380 w 1056"/>
                <a:gd name="T19" fmla="*/ 84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6"/>
                <a:gd name="T31" fmla="*/ 0 h 480"/>
                <a:gd name="T32" fmla="*/ 1056 w 1056"/>
                <a:gd name="T33" fmla="*/ 480 h 4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6" h="480">
                  <a:moveTo>
                    <a:pt x="0" y="480"/>
                  </a:moveTo>
                  <a:lnTo>
                    <a:pt x="144" y="480"/>
                  </a:lnTo>
                  <a:lnTo>
                    <a:pt x="144" y="0"/>
                  </a:lnTo>
                  <a:lnTo>
                    <a:pt x="384" y="0"/>
                  </a:lnTo>
                  <a:lnTo>
                    <a:pt x="384" y="480"/>
                  </a:lnTo>
                  <a:lnTo>
                    <a:pt x="624" y="480"/>
                  </a:lnTo>
                  <a:lnTo>
                    <a:pt x="624" y="0"/>
                  </a:lnTo>
                  <a:lnTo>
                    <a:pt x="864" y="0"/>
                  </a:lnTo>
                  <a:lnTo>
                    <a:pt x="864" y="480"/>
                  </a:lnTo>
                  <a:lnTo>
                    <a:pt x="1056" y="480"/>
                  </a:ln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4" name="Line 16">
              <a:extLst>
                <a:ext uri="{FF2B5EF4-FFF2-40B4-BE49-F238E27FC236}">
                  <a16:creationId xmlns:a16="http://schemas.microsoft.com/office/drawing/2014/main" id="{556E9483-6BBA-4ED0-A8BE-38D3E80E58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3489"/>
              <a:ext cx="1235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5" name="Freeform 17">
              <a:extLst>
                <a:ext uri="{FF2B5EF4-FFF2-40B4-BE49-F238E27FC236}">
                  <a16:creationId xmlns:a16="http://schemas.microsoft.com/office/drawing/2014/main" id="{192325DD-D6B7-4824-B82F-AF45BE7B1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2991"/>
              <a:ext cx="971" cy="415"/>
            </a:xfrm>
            <a:custGeom>
              <a:avLst/>
              <a:gdLst>
                <a:gd name="T0" fmla="*/ 0 w 1056"/>
                <a:gd name="T1" fmla="*/ 84 h 480"/>
                <a:gd name="T2" fmla="*/ 52 w 1056"/>
                <a:gd name="T3" fmla="*/ 84 h 480"/>
                <a:gd name="T4" fmla="*/ 52 w 1056"/>
                <a:gd name="T5" fmla="*/ 0 h 480"/>
                <a:gd name="T6" fmla="*/ 141 w 1056"/>
                <a:gd name="T7" fmla="*/ 0 h 480"/>
                <a:gd name="T8" fmla="*/ 141 w 1056"/>
                <a:gd name="T9" fmla="*/ 84 h 480"/>
                <a:gd name="T10" fmla="*/ 228 w 1056"/>
                <a:gd name="T11" fmla="*/ 84 h 480"/>
                <a:gd name="T12" fmla="*/ 228 w 1056"/>
                <a:gd name="T13" fmla="*/ 0 h 480"/>
                <a:gd name="T14" fmla="*/ 314 w 1056"/>
                <a:gd name="T15" fmla="*/ 0 h 480"/>
                <a:gd name="T16" fmla="*/ 314 w 1056"/>
                <a:gd name="T17" fmla="*/ 84 h 480"/>
                <a:gd name="T18" fmla="*/ 386 w 1056"/>
                <a:gd name="T19" fmla="*/ 84 h 4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56"/>
                <a:gd name="T31" fmla="*/ 0 h 480"/>
                <a:gd name="T32" fmla="*/ 1056 w 1056"/>
                <a:gd name="T33" fmla="*/ 480 h 4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56" h="480">
                  <a:moveTo>
                    <a:pt x="0" y="480"/>
                  </a:moveTo>
                  <a:lnTo>
                    <a:pt x="144" y="480"/>
                  </a:lnTo>
                  <a:lnTo>
                    <a:pt x="144" y="0"/>
                  </a:lnTo>
                  <a:lnTo>
                    <a:pt x="384" y="0"/>
                  </a:lnTo>
                  <a:lnTo>
                    <a:pt x="384" y="480"/>
                  </a:lnTo>
                  <a:lnTo>
                    <a:pt x="624" y="480"/>
                  </a:lnTo>
                  <a:lnTo>
                    <a:pt x="624" y="0"/>
                  </a:lnTo>
                  <a:lnTo>
                    <a:pt x="864" y="0"/>
                  </a:lnTo>
                  <a:lnTo>
                    <a:pt x="864" y="480"/>
                  </a:lnTo>
                  <a:lnTo>
                    <a:pt x="1056" y="480"/>
                  </a:lnTo>
                </a:path>
              </a:pathLst>
            </a:custGeom>
            <a:noFill/>
            <a:ln w="19050">
              <a:solidFill>
                <a:srgbClr val="333399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6" name="Line 18">
              <a:extLst>
                <a:ext uri="{FF2B5EF4-FFF2-40B4-BE49-F238E27FC236}">
                  <a16:creationId xmlns:a16="http://schemas.microsoft.com/office/drawing/2014/main" id="{F23E3FE3-1634-4343-85F4-2ABBC3C0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" y="3489"/>
              <a:ext cx="1235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7" name="Freeform 19">
              <a:extLst>
                <a:ext uri="{FF2B5EF4-FFF2-40B4-BE49-F238E27FC236}">
                  <a16:creationId xmlns:a16="http://schemas.microsoft.com/office/drawing/2014/main" id="{73496766-A674-47AE-A65A-B124F80FF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3270"/>
              <a:ext cx="934" cy="124"/>
            </a:xfrm>
            <a:custGeom>
              <a:avLst/>
              <a:gdLst>
                <a:gd name="T0" fmla="*/ 0 w 1017"/>
                <a:gd name="T1" fmla="*/ 20 h 143"/>
                <a:gd name="T2" fmla="*/ 20 w 1017"/>
                <a:gd name="T3" fmla="*/ 23 h 143"/>
                <a:gd name="T4" fmla="*/ 30 w 1017"/>
                <a:gd name="T5" fmla="*/ 23 h 143"/>
                <a:gd name="T6" fmla="*/ 40 w 1017"/>
                <a:gd name="T7" fmla="*/ 16 h 143"/>
                <a:gd name="T8" fmla="*/ 59 w 1017"/>
                <a:gd name="T9" fmla="*/ 6 h 143"/>
                <a:gd name="T10" fmla="*/ 65 w 1017"/>
                <a:gd name="T11" fmla="*/ 10 h 143"/>
                <a:gd name="T12" fmla="*/ 68 w 1017"/>
                <a:gd name="T13" fmla="*/ 20 h 143"/>
                <a:gd name="T14" fmla="*/ 72 w 1017"/>
                <a:gd name="T15" fmla="*/ 13 h 143"/>
                <a:gd name="T16" fmla="*/ 78 w 1017"/>
                <a:gd name="T17" fmla="*/ 15 h 143"/>
                <a:gd name="T18" fmla="*/ 91 w 1017"/>
                <a:gd name="T19" fmla="*/ 14 h 143"/>
                <a:gd name="T20" fmla="*/ 118 w 1017"/>
                <a:gd name="T21" fmla="*/ 17 h 143"/>
                <a:gd name="T22" fmla="*/ 127 w 1017"/>
                <a:gd name="T23" fmla="*/ 22 h 143"/>
                <a:gd name="T24" fmla="*/ 147 w 1017"/>
                <a:gd name="T25" fmla="*/ 14 h 143"/>
                <a:gd name="T26" fmla="*/ 167 w 1017"/>
                <a:gd name="T27" fmla="*/ 18 h 143"/>
                <a:gd name="T28" fmla="*/ 183 w 1017"/>
                <a:gd name="T29" fmla="*/ 22 h 143"/>
                <a:gd name="T30" fmla="*/ 203 w 1017"/>
                <a:gd name="T31" fmla="*/ 22 h 143"/>
                <a:gd name="T32" fmla="*/ 222 w 1017"/>
                <a:gd name="T33" fmla="*/ 15 h 143"/>
                <a:gd name="T34" fmla="*/ 231 w 1017"/>
                <a:gd name="T35" fmla="*/ 13 h 143"/>
                <a:gd name="T36" fmla="*/ 236 w 1017"/>
                <a:gd name="T37" fmla="*/ 20 h 143"/>
                <a:gd name="T38" fmla="*/ 242 w 1017"/>
                <a:gd name="T39" fmla="*/ 9 h 143"/>
                <a:gd name="T40" fmla="*/ 252 w 1017"/>
                <a:gd name="T41" fmla="*/ 8 h 143"/>
                <a:gd name="T42" fmla="*/ 272 w 1017"/>
                <a:gd name="T43" fmla="*/ 11 h 143"/>
                <a:gd name="T44" fmla="*/ 288 w 1017"/>
                <a:gd name="T45" fmla="*/ 12 h 143"/>
                <a:gd name="T46" fmla="*/ 300 w 1017"/>
                <a:gd name="T47" fmla="*/ 17 h 143"/>
                <a:gd name="T48" fmla="*/ 315 w 1017"/>
                <a:gd name="T49" fmla="*/ 20 h 143"/>
                <a:gd name="T50" fmla="*/ 321 w 1017"/>
                <a:gd name="T51" fmla="*/ 15 h 143"/>
                <a:gd name="T52" fmla="*/ 327 w 1017"/>
                <a:gd name="T53" fmla="*/ 18 h 143"/>
                <a:gd name="T54" fmla="*/ 334 w 1017"/>
                <a:gd name="T55" fmla="*/ 12 h 143"/>
                <a:gd name="T56" fmla="*/ 350 w 1017"/>
                <a:gd name="T57" fmla="*/ 20 h 143"/>
                <a:gd name="T58" fmla="*/ 366 w 1017"/>
                <a:gd name="T59" fmla="*/ 22 h 14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17"/>
                <a:gd name="T91" fmla="*/ 0 h 143"/>
                <a:gd name="T92" fmla="*/ 1017 w 1017"/>
                <a:gd name="T93" fmla="*/ 143 h 14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17" h="143">
                  <a:moveTo>
                    <a:pt x="0" y="109"/>
                  </a:moveTo>
                  <a:cubicBezTo>
                    <a:pt x="9" y="111"/>
                    <a:pt x="44" y="128"/>
                    <a:pt x="57" y="130"/>
                  </a:cubicBezTo>
                  <a:cubicBezTo>
                    <a:pt x="64" y="132"/>
                    <a:pt x="77" y="131"/>
                    <a:pt x="84" y="130"/>
                  </a:cubicBezTo>
                  <a:cubicBezTo>
                    <a:pt x="94" y="127"/>
                    <a:pt x="104" y="94"/>
                    <a:pt x="114" y="91"/>
                  </a:cubicBezTo>
                  <a:cubicBezTo>
                    <a:pt x="130" y="92"/>
                    <a:pt x="151" y="45"/>
                    <a:pt x="162" y="34"/>
                  </a:cubicBezTo>
                  <a:cubicBezTo>
                    <a:pt x="172" y="24"/>
                    <a:pt x="177" y="75"/>
                    <a:pt x="180" y="58"/>
                  </a:cubicBezTo>
                  <a:cubicBezTo>
                    <a:pt x="181" y="26"/>
                    <a:pt x="187" y="141"/>
                    <a:pt x="189" y="109"/>
                  </a:cubicBezTo>
                  <a:cubicBezTo>
                    <a:pt x="189" y="105"/>
                    <a:pt x="200" y="80"/>
                    <a:pt x="201" y="76"/>
                  </a:cubicBezTo>
                  <a:cubicBezTo>
                    <a:pt x="205" y="51"/>
                    <a:pt x="214" y="100"/>
                    <a:pt x="219" y="82"/>
                  </a:cubicBezTo>
                  <a:cubicBezTo>
                    <a:pt x="222" y="73"/>
                    <a:pt x="252" y="79"/>
                    <a:pt x="252" y="79"/>
                  </a:cubicBezTo>
                  <a:cubicBezTo>
                    <a:pt x="254" y="47"/>
                    <a:pt x="320" y="130"/>
                    <a:pt x="327" y="100"/>
                  </a:cubicBezTo>
                  <a:cubicBezTo>
                    <a:pt x="355" y="75"/>
                    <a:pt x="322" y="123"/>
                    <a:pt x="351" y="121"/>
                  </a:cubicBezTo>
                  <a:cubicBezTo>
                    <a:pt x="364" y="92"/>
                    <a:pt x="396" y="88"/>
                    <a:pt x="408" y="79"/>
                  </a:cubicBezTo>
                  <a:cubicBezTo>
                    <a:pt x="425" y="79"/>
                    <a:pt x="448" y="96"/>
                    <a:pt x="465" y="103"/>
                  </a:cubicBezTo>
                  <a:cubicBezTo>
                    <a:pt x="477" y="121"/>
                    <a:pt x="486" y="117"/>
                    <a:pt x="507" y="121"/>
                  </a:cubicBezTo>
                  <a:cubicBezTo>
                    <a:pt x="523" y="128"/>
                    <a:pt x="546" y="114"/>
                    <a:pt x="564" y="121"/>
                  </a:cubicBezTo>
                  <a:cubicBezTo>
                    <a:pt x="576" y="122"/>
                    <a:pt x="602" y="87"/>
                    <a:pt x="615" y="88"/>
                  </a:cubicBezTo>
                  <a:cubicBezTo>
                    <a:pt x="628" y="90"/>
                    <a:pt x="632" y="67"/>
                    <a:pt x="639" y="70"/>
                  </a:cubicBezTo>
                  <a:cubicBezTo>
                    <a:pt x="641" y="60"/>
                    <a:pt x="654" y="119"/>
                    <a:pt x="657" y="109"/>
                  </a:cubicBezTo>
                  <a:cubicBezTo>
                    <a:pt x="661" y="31"/>
                    <a:pt x="656" y="97"/>
                    <a:pt x="672" y="49"/>
                  </a:cubicBezTo>
                  <a:cubicBezTo>
                    <a:pt x="677" y="0"/>
                    <a:pt x="687" y="88"/>
                    <a:pt x="699" y="40"/>
                  </a:cubicBezTo>
                  <a:cubicBezTo>
                    <a:pt x="712" y="40"/>
                    <a:pt x="737" y="85"/>
                    <a:pt x="756" y="64"/>
                  </a:cubicBezTo>
                  <a:cubicBezTo>
                    <a:pt x="798" y="68"/>
                    <a:pt x="768" y="59"/>
                    <a:pt x="801" y="67"/>
                  </a:cubicBezTo>
                  <a:cubicBezTo>
                    <a:pt x="820" y="26"/>
                    <a:pt x="822" y="143"/>
                    <a:pt x="834" y="97"/>
                  </a:cubicBezTo>
                  <a:cubicBezTo>
                    <a:pt x="838" y="100"/>
                    <a:pt x="871" y="110"/>
                    <a:pt x="873" y="115"/>
                  </a:cubicBezTo>
                  <a:cubicBezTo>
                    <a:pt x="876" y="122"/>
                    <a:pt x="887" y="79"/>
                    <a:pt x="891" y="85"/>
                  </a:cubicBezTo>
                  <a:cubicBezTo>
                    <a:pt x="896" y="115"/>
                    <a:pt x="906" y="106"/>
                    <a:pt x="912" y="103"/>
                  </a:cubicBezTo>
                  <a:cubicBezTo>
                    <a:pt x="918" y="100"/>
                    <a:pt x="917" y="65"/>
                    <a:pt x="927" y="67"/>
                  </a:cubicBezTo>
                  <a:cubicBezTo>
                    <a:pt x="937" y="69"/>
                    <a:pt x="957" y="103"/>
                    <a:pt x="972" y="112"/>
                  </a:cubicBezTo>
                  <a:cubicBezTo>
                    <a:pt x="987" y="121"/>
                    <a:pt x="1005" y="112"/>
                    <a:pt x="1017" y="121"/>
                  </a:cubicBezTo>
                </a:path>
              </a:pathLst>
            </a:custGeom>
            <a:noFill/>
            <a:ln w="571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8" name="Text Box 20">
              <a:extLst>
                <a:ext uri="{FF2B5EF4-FFF2-40B4-BE49-F238E27FC236}">
                  <a16:creationId xmlns:a16="http://schemas.microsoft.com/office/drawing/2014/main" id="{24FFD756-684D-4DDF-A5ED-B13E17B4B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" y="3503"/>
              <a:ext cx="10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rgbClr val="3333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发送信号波形</a:t>
              </a:r>
            </a:p>
          </p:txBody>
        </p:sp>
        <p:sp>
          <p:nvSpPr>
            <p:cNvPr id="48149" name="Text Box 21">
              <a:extLst>
                <a:ext uri="{FF2B5EF4-FFF2-40B4-BE49-F238E27FC236}">
                  <a16:creationId xmlns:a16="http://schemas.microsoft.com/office/drawing/2014/main" id="{85C5C816-1FE0-4040-B005-03B8C0874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1" y="2886"/>
              <a:ext cx="267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实际的信道</a:t>
              </a:r>
            </a:p>
            <a:p>
              <a:pPr algn="ctr" eaLnBrk="1" hangingPunct="1"/>
              <a:r>
                <a:rPr kumimoji="1" lang="zh-CN" altLang="en-US" sz="20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（带宽受限、有噪声、干扰和失真）</a:t>
              </a:r>
            </a:p>
          </p:txBody>
        </p:sp>
        <p:sp>
          <p:nvSpPr>
            <p:cNvPr id="48150" name="Text Box 22">
              <a:extLst>
                <a:ext uri="{FF2B5EF4-FFF2-40B4-BE49-F238E27FC236}">
                  <a16:creationId xmlns:a16="http://schemas.microsoft.com/office/drawing/2014/main" id="{C9404E43-C06A-479D-9264-69D81AA7E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1" y="3533"/>
              <a:ext cx="11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000">
                  <a:solidFill>
                    <a:srgbClr val="33339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接收信号波形</a:t>
              </a:r>
            </a:p>
          </p:txBody>
        </p: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41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256D22E-4C2E-447A-9A16-00BE32B9A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zh-CN" altLang="en-US"/>
              <a:t>无噪声信道的最高传输速率</a:t>
            </a:r>
          </a:p>
        </p:txBody>
      </p:sp>
      <p:sp>
        <p:nvSpPr>
          <p:cNvPr id="1043459" name="Rectangle 3">
            <a:extLst>
              <a:ext uri="{FF2B5EF4-FFF2-40B4-BE49-F238E27FC236}">
                <a16:creationId xmlns:a16="http://schemas.microsoft.com/office/drawing/2014/main" id="{12C4740F-8822-48A9-9D9F-171A4864B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844675"/>
            <a:ext cx="8535987" cy="4724400"/>
          </a:xfrm>
        </p:spPr>
        <p:txBody>
          <a:bodyPr/>
          <a:lstStyle/>
          <a:p>
            <a:pPr eaLnBrk="1" hangingPunct="1"/>
            <a:r>
              <a:rPr lang="en-US" altLang="zh-CN" sz="2400"/>
              <a:t>1924 </a:t>
            </a:r>
            <a:r>
              <a:rPr lang="zh-CN" altLang="en-US" sz="2400"/>
              <a:t>年，奈奎斯特</a:t>
            </a:r>
            <a:r>
              <a:rPr lang="en-US" altLang="zh-CN" sz="2400"/>
              <a:t>(Nyquist)</a:t>
            </a:r>
            <a:r>
              <a:rPr lang="zh-CN" altLang="en-US" sz="2400"/>
              <a:t> 指出在假定无噪声的信道上，为避免码间串扰，传输比特率的上限值为：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/>
              <a:t>                  C=</a:t>
            </a:r>
            <a:r>
              <a:rPr lang="en-US" altLang="zh-CN" sz="2400" i="1"/>
              <a:t>W</a:t>
            </a:r>
            <a:r>
              <a:rPr lang="en-US" altLang="zh-CN" sz="2400"/>
              <a:t> log</a:t>
            </a:r>
            <a:r>
              <a:rPr lang="en-US" altLang="zh-CN" sz="2400" baseline="-25000"/>
              <a:t>2</a:t>
            </a:r>
            <a:r>
              <a:rPr lang="en-US" altLang="zh-CN" sz="2400"/>
              <a:t>L bps</a:t>
            </a:r>
          </a:p>
          <a:p>
            <a:pPr lvl="1" eaLnBrk="1" hangingPunct="1"/>
            <a:r>
              <a:rPr lang="en-US" altLang="zh-CN" sz="2400" i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W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为信道的带宽（以 </a:t>
            </a: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Hz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为单位）</a:t>
            </a:r>
            <a:endParaRPr lang="en-US" altLang="zh-CN" sz="240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为表示数据的信号电平的数量</a:t>
            </a:r>
            <a:endParaRPr lang="en-US" altLang="zh-CN" sz="240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/>
              <a:t>在任何信道中，码元传输的速率是有上限的，否则就会出现</a:t>
            </a:r>
            <a:r>
              <a:rPr lang="zh-CN" altLang="en-US" sz="2400">
                <a:solidFill>
                  <a:schemeClr val="hlink"/>
                </a:solidFill>
              </a:rPr>
              <a:t>码间串扰</a:t>
            </a:r>
            <a:r>
              <a:rPr lang="zh-CN" altLang="en-US" sz="2400"/>
              <a:t>的问题，使接收端对码元的判决（即识别）成为不可能。</a:t>
            </a:r>
          </a:p>
          <a:p>
            <a:pPr eaLnBrk="1" hangingPunct="1"/>
            <a:r>
              <a:rPr lang="zh-CN" altLang="en-US" sz="2400"/>
              <a:t>如果信道的频带越宽，也就是能够通过的信号高频分量越多，那么就可以用更高的速率传送码元而不出现码间串扰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45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8484D97-5AFF-4760-8817-224C23446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噪声信道的最高传输速率</a:t>
            </a:r>
          </a:p>
        </p:txBody>
      </p:sp>
      <p:sp>
        <p:nvSpPr>
          <p:cNvPr id="1045507" name="Rectangle 3">
            <a:extLst>
              <a:ext uri="{FF2B5EF4-FFF2-40B4-BE49-F238E27FC236}">
                <a16:creationId xmlns:a16="http://schemas.microsoft.com/office/drawing/2014/main" id="{CE962309-472E-457F-97FE-6A8A195CF0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8625" y="1714500"/>
            <a:ext cx="8572500" cy="4537075"/>
          </a:xfrm>
        </p:spPr>
        <p:txBody>
          <a:bodyPr/>
          <a:lstStyle/>
          <a:p>
            <a:pPr eaLnBrk="1" hangingPunct="1"/>
            <a:r>
              <a:rPr lang="zh-CN" altLang="en-US"/>
              <a:t>香农</a:t>
            </a:r>
            <a:r>
              <a:rPr lang="en-US" altLang="zh-CN"/>
              <a:t>(Shannon)</a:t>
            </a:r>
            <a:r>
              <a:rPr lang="zh-CN" altLang="en-US"/>
              <a:t>用信息论的理论推导出了带宽受限且有高斯白噪声干扰的信道的</a:t>
            </a:r>
            <a:r>
              <a:rPr lang="zh-CN" altLang="en-US">
                <a:solidFill>
                  <a:schemeClr val="hlink"/>
                </a:solidFill>
              </a:rPr>
              <a:t>极限</a:t>
            </a:r>
            <a:r>
              <a:rPr lang="zh-CN" altLang="en-US"/>
              <a:t>、</a:t>
            </a:r>
            <a:r>
              <a:rPr lang="zh-CN" altLang="en-US">
                <a:solidFill>
                  <a:schemeClr val="hlink"/>
                </a:solidFill>
              </a:rPr>
              <a:t>无差错的</a:t>
            </a:r>
            <a:r>
              <a:rPr lang="zh-CN" altLang="en-US"/>
              <a:t>信息传输速率</a:t>
            </a:r>
          </a:p>
          <a:p>
            <a:pPr eaLnBrk="1" hangingPunct="1"/>
            <a:r>
              <a:rPr lang="zh-CN" altLang="en-US"/>
              <a:t>信道的极限信息传输速率 </a:t>
            </a:r>
            <a:r>
              <a:rPr lang="en-US" altLang="zh-CN" i="1"/>
              <a:t>C </a:t>
            </a:r>
            <a:r>
              <a:rPr lang="zh-CN" altLang="en-US"/>
              <a:t>可表达为</a:t>
            </a:r>
          </a:p>
          <a:p>
            <a:pPr eaLnBrk="1" hangingPunct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zh-CN" i="1"/>
              <a:t>		C</a:t>
            </a:r>
            <a:r>
              <a:rPr lang="en-US" altLang="zh-CN"/>
              <a:t> = </a:t>
            </a:r>
            <a:r>
              <a:rPr lang="en-US" altLang="zh-CN" i="1"/>
              <a:t>W</a:t>
            </a:r>
            <a:r>
              <a:rPr lang="en-US" altLang="zh-CN"/>
              <a:t> log</a:t>
            </a:r>
            <a:r>
              <a:rPr lang="en-US" altLang="zh-CN" baseline="-25000"/>
              <a:t>2</a:t>
            </a:r>
            <a:r>
              <a:rPr lang="en-US" altLang="zh-CN"/>
              <a:t>(1+</a:t>
            </a:r>
            <a:r>
              <a:rPr lang="en-US" altLang="zh-CN" i="1"/>
              <a:t>S</a:t>
            </a:r>
            <a:r>
              <a:rPr lang="en-US" altLang="zh-CN"/>
              <a:t>/</a:t>
            </a:r>
            <a:r>
              <a:rPr lang="en-US" altLang="zh-CN" i="1"/>
              <a:t>N</a:t>
            </a:r>
            <a:r>
              <a:rPr lang="en-US" altLang="zh-CN"/>
              <a:t>)  bps </a:t>
            </a:r>
          </a:p>
          <a:p>
            <a:pPr lvl="1" eaLnBrk="1" hangingPunct="1"/>
            <a:r>
              <a:rPr lang="en-US" altLang="zh-CN" sz="2400" i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W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为信道的带宽（以 </a:t>
            </a: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Hz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为单位）；</a:t>
            </a:r>
          </a:p>
          <a:p>
            <a:pPr lvl="1" eaLnBrk="1" hangingPunct="1"/>
            <a:r>
              <a:rPr lang="en-US" altLang="zh-CN" sz="2400" i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为信道内所传信号的平均功率；</a:t>
            </a:r>
          </a:p>
          <a:p>
            <a:pPr lvl="1" eaLnBrk="1" hangingPunct="1"/>
            <a:r>
              <a:rPr lang="en-US" altLang="zh-CN" sz="2400" i="1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N 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为信道内部的高斯噪声功率</a:t>
            </a:r>
            <a:endParaRPr lang="en-US" altLang="zh-CN" sz="240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S/N</a:t>
            </a:r>
            <a:r>
              <a:rPr lang="zh-CN" altLang="en-US" sz="24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称为信噪比</a:t>
            </a:r>
            <a:r>
              <a:rPr lang="zh-CN" altLang="en-US" sz="2400"/>
              <a:t>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50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E8C161D-316E-47D2-9ACD-2A6A5D729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香农公式的含义 </a:t>
            </a:r>
          </a:p>
        </p:txBody>
      </p:sp>
      <p:sp>
        <p:nvSpPr>
          <p:cNvPr id="1047555" name="Rectangle 3">
            <a:extLst>
              <a:ext uri="{FF2B5EF4-FFF2-40B4-BE49-F238E27FC236}">
                <a16:creationId xmlns:a16="http://schemas.microsoft.com/office/drawing/2014/main" id="{77C410D6-6492-47D3-B8A8-AE4C5E7B0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14500"/>
            <a:ext cx="8858250" cy="4681538"/>
          </a:xfrm>
        </p:spPr>
        <p:txBody>
          <a:bodyPr/>
          <a:lstStyle/>
          <a:p>
            <a:pPr eaLnBrk="1" hangingPunct="1"/>
            <a:r>
              <a:rPr lang="zh-CN" altLang="en-US" sz="2800"/>
              <a:t>信道带宽或信道的信噪比越大，极限传输速率越高</a:t>
            </a:r>
          </a:p>
          <a:p>
            <a:pPr eaLnBrk="1" hangingPunct="1"/>
            <a:r>
              <a:rPr lang="zh-CN" altLang="en-US" sz="2800"/>
              <a:t>只要信息传输速率低于信道的极限信息传输速率，就一定有办法实现无差错的传输 </a:t>
            </a:r>
          </a:p>
          <a:p>
            <a:pPr eaLnBrk="1" hangingPunct="1"/>
            <a:r>
              <a:rPr lang="zh-CN" altLang="en-US" sz="2800"/>
              <a:t>若信道的带宽 </a:t>
            </a:r>
            <a:r>
              <a:rPr lang="en-US" altLang="zh-CN" sz="2800" i="1"/>
              <a:t>W </a:t>
            </a:r>
            <a:r>
              <a:rPr lang="zh-CN" altLang="en-US" sz="2800"/>
              <a:t>或信噪比 </a:t>
            </a:r>
            <a:r>
              <a:rPr lang="en-US" altLang="zh-CN" sz="2800" i="1"/>
              <a:t>S</a:t>
            </a:r>
            <a:r>
              <a:rPr lang="en-US" altLang="zh-CN" sz="2800"/>
              <a:t>/</a:t>
            </a:r>
            <a:r>
              <a:rPr lang="en-US" altLang="zh-CN" sz="2800" i="1"/>
              <a:t>N </a:t>
            </a:r>
            <a:r>
              <a:rPr lang="zh-CN" altLang="en-US" sz="2800"/>
              <a:t>没有上限（实际不可能），则其极限信息传输速率 </a:t>
            </a:r>
            <a:r>
              <a:rPr lang="en-US" altLang="zh-CN" sz="2800" i="1"/>
              <a:t>C </a:t>
            </a:r>
            <a:r>
              <a:rPr lang="zh-CN" altLang="en-US" sz="2800"/>
              <a:t>也没有上限</a:t>
            </a:r>
          </a:p>
          <a:p>
            <a:pPr eaLnBrk="1" hangingPunct="1"/>
            <a:r>
              <a:rPr lang="zh-CN" altLang="en-US" sz="2800"/>
              <a:t>实际能够达到的传输速率比香农极限传输速率低不少</a:t>
            </a:r>
            <a:endParaRPr lang="en-US" altLang="zh-CN" sz="2800"/>
          </a:p>
          <a:p>
            <a:pPr eaLnBrk="1" hangingPunct="1"/>
            <a:r>
              <a:rPr lang="zh-CN" altLang="en-US" sz="2800">
                <a:latin typeface="Arial" panose="020B0604020202020204" pitchFamily="34" charset="0"/>
              </a:rPr>
              <a:t>请注意：对于频带宽度已确定的信道，即使信噪比不能再提高，且码元速率已达上限，也有办法提高传输速率。这就是用编码的方法让每个码元携带更多比特的信息量</a:t>
            </a:r>
            <a:r>
              <a:rPr lang="zh-CN" altLang="en-US" sz="2800"/>
              <a:t>  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755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6E0D879-042C-46C5-9F2B-D69146C99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620713"/>
            <a:ext cx="8001000" cy="900112"/>
          </a:xfrm>
        </p:spPr>
        <p:txBody>
          <a:bodyPr/>
          <a:lstStyle/>
          <a:p>
            <a:pPr eaLnBrk="1" hangingPunct="1"/>
            <a:r>
              <a:rPr lang="zh-CN" altLang="en-US" sz="3400"/>
              <a:t>理论基础:波特率和比特率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AEC242A-2DA7-4BA4-92F2-963A1246A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188" y="1701800"/>
            <a:ext cx="8786812" cy="408463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波特率（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baud）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和比特率（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bit）</a:t>
            </a:r>
          </a:p>
          <a:p>
            <a:pPr lvl="1" eaLnBrk="1" hangingPunct="1">
              <a:lnSpc>
                <a:spcPct val="120000"/>
              </a:lnSpc>
              <a:buSzPct val="85000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波特率（调制速率）：信号每秒钟变化的次数</a:t>
            </a:r>
          </a:p>
          <a:p>
            <a:pPr lvl="1" eaLnBrk="1" hangingPunct="1">
              <a:lnSpc>
                <a:spcPct val="120000"/>
              </a:lnSpc>
              <a:buSzPct val="85000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比特率：每秒钟传送的二进制位数。</a:t>
            </a:r>
          </a:p>
          <a:p>
            <a:pPr eaLnBrk="1" hangingPunct="1">
              <a:lnSpc>
                <a:spcPct val="120000"/>
              </a:lnSpc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波特率与比特率的关系取决于信号值与比特位的关系</a:t>
            </a:r>
          </a:p>
          <a:p>
            <a:pPr lvl="1" eaLnBrk="1" hangingPunct="1">
              <a:lnSpc>
                <a:spcPct val="120000"/>
              </a:lnSpc>
              <a:buSzPct val="85000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例：每个信号值表示为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３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位，则比特率是波特率的３倍；每个信号值表示为１位，则比特率和波特率相同</a:t>
            </a:r>
          </a:p>
          <a:p>
            <a:pPr lvl="1" eaLnBrk="1" hangingPunct="1">
              <a:lnSpc>
                <a:spcPct val="120000"/>
              </a:lnSpc>
              <a:buSzPct val="85000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对于比特率为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 bps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的信道，发送８位所需的时间为 8/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秒，若８位为一个周期Ｔ，则一次谐波的频率是：</a:t>
            </a:r>
          </a:p>
          <a:p>
            <a:pPr lvl="1" eaLnBrk="1" hangingPunct="1">
              <a:lnSpc>
                <a:spcPct val="120000"/>
              </a:lnSpc>
              <a:buSzPct val="85000"/>
              <a:buFont typeface="Wingdings" panose="05000000000000000000" pitchFamily="2" charset="2"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				f = a/8 Hz</a:t>
            </a:r>
          </a:p>
        </p:txBody>
      </p:sp>
    </p:spTree>
  </p:cSld>
  <p:clrMapOvr>
    <a:masterClrMapping/>
  </p:clrMapOvr>
  <p:transition spd="med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288D32CB-EC1F-49F7-BB17-AC37986A4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数据通信系统的模型</a:t>
            </a:r>
            <a:r>
              <a:rPr lang="zh-CN" altLang="en-US"/>
              <a:t>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6E910937-2F7D-41F0-9C47-D17D36043805}"/>
              </a:ext>
            </a:extLst>
          </p:cNvPr>
          <p:cNvGrpSpPr>
            <a:grpSpLocks/>
          </p:cNvGrpSpPr>
          <p:nvPr/>
        </p:nvGrpSpPr>
        <p:grpSpPr bwMode="auto">
          <a:xfrm>
            <a:off x="3910013" y="4579938"/>
            <a:ext cx="1025525" cy="727075"/>
            <a:chOff x="2463" y="2931"/>
            <a:chExt cx="646" cy="458"/>
          </a:xfrm>
        </p:grpSpPr>
        <p:sp>
          <p:nvSpPr>
            <p:cNvPr id="53344" name="AutoShape 4">
              <a:extLst>
                <a:ext uri="{FF2B5EF4-FFF2-40B4-BE49-F238E27FC236}">
                  <a16:creationId xmlns:a16="http://schemas.microsoft.com/office/drawing/2014/main" id="{78B2110F-1C88-480D-B9BC-4AFE8C96C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2931"/>
              <a:ext cx="646" cy="458"/>
            </a:xfrm>
            <a:prstGeom prst="cube">
              <a:avLst>
                <a:gd name="adj" fmla="val 13069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45" name="Rectangle 5">
              <a:extLst>
                <a:ext uri="{FF2B5EF4-FFF2-40B4-BE49-F238E27FC236}">
                  <a16:creationId xmlns:a16="http://schemas.microsoft.com/office/drawing/2014/main" id="{EFFEA1F4-D076-40B0-BCC9-0128F4627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" y="2985"/>
              <a:ext cx="508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传输</a:t>
              </a:r>
            </a:p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系统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C949889D-8C8B-45E8-9405-86484C11B9CB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4943475"/>
            <a:ext cx="566737" cy="1233488"/>
            <a:chOff x="69" y="3160"/>
            <a:chExt cx="357" cy="777"/>
          </a:xfrm>
        </p:grpSpPr>
        <p:sp>
          <p:nvSpPr>
            <p:cNvPr id="53342" name="Rectangle 7">
              <a:extLst>
                <a:ext uri="{FF2B5EF4-FFF2-40B4-BE49-F238E27FC236}">
                  <a16:creationId xmlns:a16="http://schemas.microsoft.com/office/drawing/2014/main" id="{FB49DDDB-A558-42AD-B048-82E582B6C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3189"/>
              <a:ext cx="35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输入信息</a:t>
              </a:r>
            </a:p>
          </p:txBody>
        </p:sp>
        <p:sp>
          <p:nvSpPr>
            <p:cNvPr id="53343" name="Line 8">
              <a:extLst>
                <a:ext uri="{FF2B5EF4-FFF2-40B4-BE49-F238E27FC236}">
                  <a16:creationId xmlns:a16="http://schemas.microsoft.com/office/drawing/2014/main" id="{C664FDD4-4429-45FC-AEC5-C11CCBA3D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" y="3160"/>
              <a:ext cx="313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F6907086-E409-4366-BBF0-DA34252F886A}"/>
              </a:ext>
            </a:extLst>
          </p:cNvPr>
          <p:cNvGrpSpPr>
            <a:grpSpLocks/>
          </p:cNvGrpSpPr>
          <p:nvPr/>
        </p:nvGrpSpPr>
        <p:grpSpPr bwMode="auto">
          <a:xfrm>
            <a:off x="1444625" y="4943475"/>
            <a:ext cx="627063" cy="1189038"/>
            <a:chOff x="910" y="3160"/>
            <a:chExt cx="395" cy="749"/>
          </a:xfrm>
        </p:grpSpPr>
        <p:sp>
          <p:nvSpPr>
            <p:cNvPr id="53340" name="Rectangle 10">
              <a:extLst>
                <a:ext uri="{FF2B5EF4-FFF2-40B4-BE49-F238E27FC236}">
                  <a16:creationId xmlns:a16="http://schemas.microsoft.com/office/drawing/2014/main" id="{CBAD6DD2-1FE9-41EB-94E8-AB1600723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" y="3161"/>
              <a:ext cx="35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输入数据</a:t>
              </a:r>
            </a:p>
          </p:txBody>
        </p:sp>
        <p:sp>
          <p:nvSpPr>
            <p:cNvPr id="53341" name="Line 11">
              <a:extLst>
                <a:ext uri="{FF2B5EF4-FFF2-40B4-BE49-F238E27FC236}">
                  <a16:creationId xmlns:a16="http://schemas.microsoft.com/office/drawing/2014/main" id="{E24119DF-7F1A-40C7-A920-E21FCEF7A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" y="3160"/>
              <a:ext cx="346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44C79DE0-D5A4-4FDE-AA20-6D683A840D7F}"/>
              </a:ext>
            </a:extLst>
          </p:cNvPr>
          <p:cNvGrpSpPr>
            <a:grpSpLocks/>
          </p:cNvGrpSpPr>
          <p:nvPr/>
        </p:nvGrpSpPr>
        <p:grpSpPr bwMode="auto">
          <a:xfrm>
            <a:off x="2824163" y="4937125"/>
            <a:ext cx="1177925" cy="712788"/>
            <a:chOff x="1779" y="3156"/>
            <a:chExt cx="742" cy="449"/>
          </a:xfrm>
        </p:grpSpPr>
        <p:sp>
          <p:nvSpPr>
            <p:cNvPr id="53338" name="Rectangle 13">
              <a:extLst>
                <a:ext uri="{FF2B5EF4-FFF2-40B4-BE49-F238E27FC236}">
                  <a16:creationId xmlns:a16="http://schemas.microsoft.com/office/drawing/2014/main" id="{2D6F3004-82CE-42FC-B110-2C2AFF6BA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3203"/>
              <a:ext cx="730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发送</a:t>
              </a:r>
            </a:p>
            <a:p>
              <a:pPr algn="ctr"/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的信号</a:t>
              </a:r>
            </a:p>
          </p:txBody>
        </p:sp>
        <p:sp>
          <p:nvSpPr>
            <p:cNvPr id="53339" name="Line 14">
              <a:extLst>
                <a:ext uri="{FF2B5EF4-FFF2-40B4-BE49-F238E27FC236}">
                  <a16:creationId xmlns:a16="http://schemas.microsoft.com/office/drawing/2014/main" id="{BFB2D0CA-A568-48F5-9284-E05BF9F89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9" y="3156"/>
              <a:ext cx="684" cy="4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5">
            <a:extLst>
              <a:ext uri="{FF2B5EF4-FFF2-40B4-BE49-F238E27FC236}">
                <a16:creationId xmlns:a16="http://schemas.microsoft.com/office/drawing/2014/main" id="{BDD9AF11-4DCB-4309-8F05-FAA13C54D5FC}"/>
              </a:ext>
            </a:extLst>
          </p:cNvPr>
          <p:cNvGrpSpPr>
            <a:grpSpLocks/>
          </p:cNvGrpSpPr>
          <p:nvPr/>
        </p:nvGrpSpPr>
        <p:grpSpPr bwMode="auto">
          <a:xfrm>
            <a:off x="4906963" y="4943475"/>
            <a:ext cx="1157287" cy="673100"/>
            <a:chOff x="3091" y="3160"/>
            <a:chExt cx="729" cy="424"/>
          </a:xfrm>
        </p:grpSpPr>
        <p:sp>
          <p:nvSpPr>
            <p:cNvPr id="53336" name="Rectangle 16">
              <a:extLst>
                <a:ext uri="{FF2B5EF4-FFF2-40B4-BE49-F238E27FC236}">
                  <a16:creationId xmlns:a16="http://schemas.microsoft.com/office/drawing/2014/main" id="{14080CC9-3C4B-44CE-8D59-E666A0382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" y="3182"/>
              <a:ext cx="709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接收</a:t>
              </a:r>
            </a:p>
            <a:p>
              <a:pPr algn="ctr"/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的信号</a:t>
              </a:r>
            </a:p>
          </p:txBody>
        </p:sp>
        <p:sp>
          <p:nvSpPr>
            <p:cNvPr id="53337" name="Line 17">
              <a:extLst>
                <a:ext uri="{FF2B5EF4-FFF2-40B4-BE49-F238E27FC236}">
                  <a16:creationId xmlns:a16="http://schemas.microsoft.com/office/drawing/2014/main" id="{C91B62FF-65D1-46D8-B494-A60245420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1" y="3160"/>
              <a:ext cx="714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18">
            <a:extLst>
              <a:ext uri="{FF2B5EF4-FFF2-40B4-BE49-F238E27FC236}">
                <a16:creationId xmlns:a16="http://schemas.microsoft.com/office/drawing/2014/main" id="{FE723A2A-A0D5-4163-8445-8FDC67015C69}"/>
              </a:ext>
            </a:extLst>
          </p:cNvPr>
          <p:cNvGrpSpPr>
            <a:grpSpLocks/>
          </p:cNvGrpSpPr>
          <p:nvPr/>
        </p:nvGrpSpPr>
        <p:grpSpPr bwMode="auto">
          <a:xfrm>
            <a:off x="6854825" y="4943475"/>
            <a:ext cx="592138" cy="1262063"/>
            <a:chOff x="4318" y="3160"/>
            <a:chExt cx="373" cy="795"/>
          </a:xfrm>
        </p:grpSpPr>
        <p:sp>
          <p:nvSpPr>
            <p:cNvPr id="53334" name="Rectangle 19">
              <a:extLst>
                <a:ext uri="{FF2B5EF4-FFF2-40B4-BE49-F238E27FC236}">
                  <a16:creationId xmlns:a16="http://schemas.microsoft.com/office/drawing/2014/main" id="{847CF9D5-F867-43A0-A79D-792045EC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3207"/>
              <a:ext cx="35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输出数据</a:t>
              </a:r>
            </a:p>
          </p:txBody>
        </p:sp>
        <p:sp>
          <p:nvSpPr>
            <p:cNvPr id="53335" name="Line 20">
              <a:extLst>
                <a:ext uri="{FF2B5EF4-FFF2-40B4-BE49-F238E27FC236}">
                  <a16:creationId xmlns:a16="http://schemas.microsoft.com/office/drawing/2014/main" id="{72432C6C-E38A-41C8-9C8A-F2EB9953F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8" y="3160"/>
              <a:ext cx="336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9035CE65-91D0-4626-9B20-3B5409E71F7F}"/>
              </a:ext>
            </a:extLst>
          </p:cNvPr>
          <p:cNvGrpSpPr>
            <a:grpSpLocks/>
          </p:cNvGrpSpPr>
          <p:nvPr/>
        </p:nvGrpSpPr>
        <p:grpSpPr bwMode="auto">
          <a:xfrm>
            <a:off x="646113" y="4579938"/>
            <a:ext cx="850900" cy="727075"/>
            <a:chOff x="407" y="2931"/>
            <a:chExt cx="536" cy="458"/>
          </a:xfrm>
        </p:grpSpPr>
        <p:sp>
          <p:nvSpPr>
            <p:cNvPr id="53332" name="AutoShape 22">
              <a:extLst>
                <a:ext uri="{FF2B5EF4-FFF2-40B4-BE49-F238E27FC236}">
                  <a16:creationId xmlns:a16="http://schemas.microsoft.com/office/drawing/2014/main" id="{3F7290D0-BDBE-4F99-B09C-30DB12C61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2931"/>
              <a:ext cx="536" cy="458"/>
            </a:xfrm>
            <a:prstGeom prst="cube">
              <a:avLst>
                <a:gd name="adj" fmla="val 13069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33" name="Rectangle 23">
              <a:extLst>
                <a:ext uri="{FF2B5EF4-FFF2-40B4-BE49-F238E27FC236}">
                  <a16:creationId xmlns:a16="http://schemas.microsoft.com/office/drawing/2014/main" id="{80353AFE-2C34-471C-BA77-FAFA48661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" y="3059"/>
              <a:ext cx="447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源点</a:t>
              </a:r>
            </a:p>
          </p:txBody>
        </p:sp>
      </p:grpSp>
      <p:grpSp>
        <p:nvGrpSpPr>
          <p:cNvPr id="9" name="Group 24">
            <a:extLst>
              <a:ext uri="{FF2B5EF4-FFF2-40B4-BE49-F238E27FC236}">
                <a16:creationId xmlns:a16="http://schemas.microsoft.com/office/drawing/2014/main" id="{0BE89FA0-084F-4F28-B384-56CDEF245233}"/>
              </a:ext>
            </a:extLst>
          </p:cNvPr>
          <p:cNvGrpSpPr>
            <a:grpSpLocks/>
          </p:cNvGrpSpPr>
          <p:nvPr/>
        </p:nvGrpSpPr>
        <p:grpSpPr bwMode="auto">
          <a:xfrm>
            <a:off x="7388225" y="4579938"/>
            <a:ext cx="850900" cy="727075"/>
            <a:chOff x="4654" y="2931"/>
            <a:chExt cx="536" cy="458"/>
          </a:xfrm>
        </p:grpSpPr>
        <p:sp>
          <p:nvSpPr>
            <p:cNvPr id="53330" name="AutoShape 25">
              <a:extLst>
                <a:ext uri="{FF2B5EF4-FFF2-40B4-BE49-F238E27FC236}">
                  <a16:creationId xmlns:a16="http://schemas.microsoft.com/office/drawing/2014/main" id="{E4392CA3-D3C4-4F62-B2B9-96ED2499C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2931"/>
              <a:ext cx="536" cy="458"/>
            </a:xfrm>
            <a:prstGeom prst="cube">
              <a:avLst>
                <a:gd name="adj" fmla="val 13069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31" name="Rectangle 26">
              <a:extLst>
                <a:ext uri="{FF2B5EF4-FFF2-40B4-BE49-F238E27FC236}">
                  <a16:creationId xmlns:a16="http://schemas.microsoft.com/office/drawing/2014/main" id="{851FE504-DE40-44C8-A381-87512086F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" y="3068"/>
              <a:ext cx="44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终点</a:t>
              </a: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1577C83F-AB7D-4E6A-BB1E-8FF1E1715D9F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4579938"/>
            <a:ext cx="922338" cy="727075"/>
            <a:chOff x="1228" y="2931"/>
            <a:chExt cx="581" cy="458"/>
          </a:xfrm>
        </p:grpSpPr>
        <p:sp>
          <p:nvSpPr>
            <p:cNvPr id="53328" name="AutoShape 28">
              <a:extLst>
                <a:ext uri="{FF2B5EF4-FFF2-40B4-BE49-F238E27FC236}">
                  <a16:creationId xmlns:a16="http://schemas.microsoft.com/office/drawing/2014/main" id="{1831AE7F-F5FA-456E-BEAC-602569C66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2931"/>
              <a:ext cx="537" cy="458"/>
            </a:xfrm>
            <a:prstGeom prst="cube">
              <a:avLst>
                <a:gd name="adj" fmla="val 13069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9" name="Rectangle 29">
              <a:extLst>
                <a:ext uri="{FF2B5EF4-FFF2-40B4-BE49-F238E27FC236}">
                  <a16:creationId xmlns:a16="http://schemas.microsoft.com/office/drawing/2014/main" id="{69888C32-C25B-4626-A098-3988B63C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3068"/>
              <a:ext cx="58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发送器</a:t>
              </a:r>
            </a:p>
          </p:txBody>
        </p:sp>
      </p:grpSp>
      <p:grpSp>
        <p:nvGrpSpPr>
          <p:cNvPr id="11" name="Group 30">
            <a:extLst>
              <a:ext uri="{FF2B5EF4-FFF2-40B4-BE49-F238E27FC236}">
                <a16:creationId xmlns:a16="http://schemas.microsoft.com/office/drawing/2014/main" id="{87CFCB17-9452-4B2D-89BE-79A3D8D01879}"/>
              </a:ext>
            </a:extLst>
          </p:cNvPr>
          <p:cNvGrpSpPr>
            <a:grpSpLocks/>
          </p:cNvGrpSpPr>
          <p:nvPr/>
        </p:nvGrpSpPr>
        <p:grpSpPr bwMode="auto">
          <a:xfrm>
            <a:off x="5997575" y="4579938"/>
            <a:ext cx="922338" cy="727075"/>
            <a:chOff x="3778" y="2931"/>
            <a:chExt cx="581" cy="458"/>
          </a:xfrm>
        </p:grpSpPr>
        <p:sp>
          <p:nvSpPr>
            <p:cNvPr id="53326" name="AutoShape 31">
              <a:extLst>
                <a:ext uri="{FF2B5EF4-FFF2-40B4-BE49-F238E27FC236}">
                  <a16:creationId xmlns:a16="http://schemas.microsoft.com/office/drawing/2014/main" id="{B3FB1ADB-5ECE-453D-8CA7-CA528AC7E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2931"/>
              <a:ext cx="535" cy="458"/>
            </a:xfrm>
            <a:prstGeom prst="cube">
              <a:avLst>
                <a:gd name="adj" fmla="val 13069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7" name="Rectangle 32">
              <a:extLst>
                <a:ext uri="{FF2B5EF4-FFF2-40B4-BE49-F238E27FC236}">
                  <a16:creationId xmlns:a16="http://schemas.microsoft.com/office/drawing/2014/main" id="{91B10E3C-412C-400B-A0EC-17A675536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3059"/>
              <a:ext cx="58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接收器</a:t>
              </a:r>
            </a:p>
          </p:txBody>
        </p:sp>
      </p:grpSp>
      <p:sp>
        <p:nvSpPr>
          <p:cNvPr id="53261" name="Line 33">
            <a:extLst>
              <a:ext uri="{FF2B5EF4-FFF2-40B4-BE49-F238E27FC236}">
                <a16:creationId xmlns:a16="http://schemas.microsoft.com/office/drawing/2014/main" id="{6D59C20C-E80D-4DF6-9F73-912CA9FF8F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0638" y="3167063"/>
            <a:ext cx="34798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34">
            <a:extLst>
              <a:ext uri="{FF2B5EF4-FFF2-40B4-BE49-F238E27FC236}">
                <a16:creationId xmlns:a16="http://schemas.microsoft.com/office/drawing/2014/main" id="{D7933A99-AAEF-4059-B012-C0B480CB3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5725" y="3167063"/>
            <a:ext cx="847725" cy="3175"/>
          </a:xfrm>
          <a:prstGeom prst="line">
            <a:avLst/>
          </a:prstGeom>
          <a:noFill/>
          <a:ln w="76200" cmpd="tri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Rectangle 35">
            <a:extLst>
              <a:ext uri="{FF2B5EF4-FFF2-40B4-BE49-F238E27FC236}">
                <a16:creationId xmlns:a16="http://schemas.microsoft.com/office/drawing/2014/main" id="{C126B102-D1EC-4D1A-8D9F-12BD6A61F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384550"/>
            <a:ext cx="1354138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调制解调器</a:t>
            </a:r>
          </a:p>
        </p:txBody>
      </p:sp>
      <p:sp>
        <p:nvSpPr>
          <p:cNvPr id="53264" name="Line 36">
            <a:extLst>
              <a:ext uri="{FF2B5EF4-FFF2-40B4-BE49-F238E27FC236}">
                <a16:creationId xmlns:a16="http://schemas.microsoft.com/office/drawing/2014/main" id="{370CE2DC-E92D-4644-8360-FF7F2B2B9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7175" y="3167063"/>
            <a:ext cx="922338" cy="0"/>
          </a:xfrm>
          <a:prstGeom prst="line">
            <a:avLst/>
          </a:prstGeom>
          <a:noFill/>
          <a:ln w="76200" cmpd="tri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3265" name="Group 37">
            <a:extLst>
              <a:ext uri="{FF2B5EF4-FFF2-40B4-BE49-F238E27FC236}">
                <a16:creationId xmlns:a16="http://schemas.microsoft.com/office/drawing/2014/main" id="{617D3961-7701-45E3-A733-18C75849D13E}"/>
              </a:ext>
            </a:extLst>
          </p:cNvPr>
          <p:cNvGrpSpPr>
            <a:grpSpLocks/>
          </p:cNvGrpSpPr>
          <p:nvPr/>
        </p:nvGrpSpPr>
        <p:grpSpPr bwMode="auto">
          <a:xfrm>
            <a:off x="3635375" y="2635250"/>
            <a:ext cx="1582738" cy="1009650"/>
            <a:chOff x="385" y="2795"/>
            <a:chExt cx="1769" cy="816"/>
          </a:xfrm>
        </p:grpSpPr>
        <p:sp>
          <p:nvSpPr>
            <p:cNvPr id="53309" name="Oval 38">
              <a:extLst>
                <a:ext uri="{FF2B5EF4-FFF2-40B4-BE49-F238E27FC236}">
                  <a16:creationId xmlns:a16="http://schemas.microsoft.com/office/drawing/2014/main" id="{433344E7-218A-48A7-ADE4-0250977F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" y="3061"/>
              <a:ext cx="554" cy="2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0" name="Oval 39">
              <a:extLst>
                <a:ext uri="{FF2B5EF4-FFF2-40B4-BE49-F238E27FC236}">
                  <a16:creationId xmlns:a16="http://schemas.microsoft.com/office/drawing/2014/main" id="{C7A1EE39-9FB6-4449-9A61-7041BB2D6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3274"/>
              <a:ext cx="884" cy="33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1" name="Oval 40">
              <a:extLst>
                <a:ext uri="{FF2B5EF4-FFF2-40B4-BE49-F238E27FC236}">
                  <a16:creationId xmlns:a16="http://schemas.microsoft.com/office/drawing/2014/main" id="{B4E6F955-C0C6-49FF-B5D5-3591D0A1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" y="3204"/>
              <a:ext cx="586" cy="28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2" name="Oval 41">
              <a:extLst>
                <a:ext uri="{FF2B5EF4-FFF2-40B4-BE49-F238E27FC236}">
                  <a16:creationId xmlns:a16="http://schemas.microsoft.com/office/drawing/2014/main" id="{C4538E69-4853-4239-9230-5A7C8CCC0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" y="3084"/>
              <a:ext cx="383" cy="25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3" name="Oval 42">
              <a:extLst>
                <a:ext uri="{FF2B5EF4-FFF2-40B4-BE49-F238E27FC236}">
                  <a16:creationId xmlns:a16="http://schemas.microsoft.com/office/drawing/2014/main" id="{4DBFCB1F-3B40-4203-A060-8FBD60E58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2884"/>
              <a:ext cx="577" cy="322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4" name="Oval 43">
              <a:extLst>
                <a:ext uri="{FF2B5EF4-FFF2-40B4-BE49-F238E27FC236}">
                  <a16:creationId xmlns:a16="http://schemas.microsoft.com/office/drawing/2014/main" id="{28B5BA90-8BB1-4B8B-95A3-FAC20719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2795"/>
              <a:ext cx="758" cy="32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5" name="Oval 44">
              <a:extLst>
                <a:ext uri="{FF2B5EF4-FFF2-40B4-BE49-F238E27FC236}">
                  <a16:creationId xmlns:a16="http://schemas.microsoft.com/office/drawing/2014/main" id="{F51EDB25-01C1-4252-B68E-DD797E341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2891"/>
              <a:ext cx="554" cy="24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6" name="Oval 45">
              <a:extLst>
                <a:ext uri="{FF2B5EF4-FFF2-40B4-BE49-F238E27FC236}">
                  <a16:creationId xmlns:a16="http://schemas.microsoft.com/office/drawing/2014/main" id="{9C951662-4E50-4D53-9D8D-9C648449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2987"/>
              <a:ext cx="1141" cy="41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7" name="Oval 46">
              <a:extLst>
                <a:ext uri="{FF2B5EF4-FFF2-40B4-BE49-F238E27FC236}">
                  <a16:creationId xmlns:a16="http://schemas.microsoft.com/office/drawing/2014/main" id="{E1010B4C-0E28-4BAF-912C-8AD72C0518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36630">
              <a:off x="1474" y="3067"/>
              <a:ext cx="555" cy="41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40161" dir="4293903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8" name="Oval 47">
              <a:extLst>
                <a:ext uri="{FF2B5EF4-FFF2-40B4-BE49-F238E27FC236}">
                  <a16:creationId xmlns:a16="http://schemas.microsoft.com/office/drawing/2014/main" id="{F7382086-D9C3-45D7-AC68-A87ACF536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2810"/>
              <a:ext cx="756" cy="322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19" name="Oval 48">
              <a:extLst>
                <a:ext uri="{FF2B5EF4-FFF2-40B4-BE49-F238E27FC236}">
                  <a16:creationId xmlns:a16="http://schemas.microsoft.com/office/drawing/2014/main" id="{4F5FC57C-2AC2-4493-A023-9D05BD0FA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" y="2899"/>
              <a:ext cx="575" cy="31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0" name="Oval 49">
              <a:extLst>
                <a:ext uri="{FF2B5EF4-FFF2-40B4-BE49-F238E27FC236}">
                  <a16:creationId xmlns:a16="http://schemas.microsoft.com/office/drawing/2014/main" id="{A92A1F4A-AF60-44BA-90CA-619F4747E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3100"/>
              <a:ext cx="383" cy="254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3500" dir="3187806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1" name="Oval 50">
              <a:extLst>
                <a:ext uri="{FF2B5EF4-FFF2-40B4-BE49-F238E27FC236}">
                  <a16:creationId xmlns:a16="http://schemas.microsoft.com/office/drawing/2014/main" id="{FED73EF0-AFBC-49F0-99E4-E50C3C28A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5" y="2908"/>
              <a:ext cx="554" cy="248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2" name="Oval 51">
              <a:extLst>
                <a:ext uri="{FF2B5EF4-FFF2-40B4-BE49-F238E27FC236}">
                  <a16:creationId xmlns:a16="http://schemas.microsoft.com/office/drawing/2014/main" id="{7A340D37-E29D-4824-A941-8B9338688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3075"/>
              <a:ext cx="555" cy="24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35921" dir="2700000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3" name="Oval 52">
              <a:extLst>
                <a:ext uri="{FF2B5EF4-FFF2-40B4-BE49-F238E27FC236}">
                  <a16:creationId xmlns:a16="http://schemas.microsoft.com/office/drawing/2014/main" id="{D62F2DE1-2FD3-461E-936D-EDA45097D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" y="3003"/>
              <a:ext cx="1141" cy="417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68392" dir="4091915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4" name="Oval 53">
              <a:extLst>
                <a:ext uri="{FF2B5EF4-FFF2-40B4-BE49-F238E27FC236}">
                  <a16:creationId xmlns:a16="http://schemas.microsoft.com/office/drawing/2014/main" id="{7940516B-4DD5-4E39-99D1-20382F72D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3218"/>
              <a:ext cx="586" cy="28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  <a:effectLst>
              <a:outerShdw dist="113592" dir="20006097" algn="ctr" rotWithShape="0">
                <a:schemeClr val="tx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25" name="Freeform 54">
              <a:extLst>
                <a:ext uri="{FF2B5EF4-FFF2-40B4-BE49-F238E27FC236}">
                  <a16:creationId xmlns:a16="http://schemas.microsoft.com/office/drawing/2014/main" id="{11174042-3571-48D7-B410-E2B7EAA57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2924"/>
              <a:ext cx="1451" cy="597"/>
            </a:xfrm>
            <a:custGeom>
              <a:avLst/>
              <a:gdLst>
                <a:gd name="T0" fmla="*/ 0 w 1447"/>
                <a:gd name="T1" fmla="*/ 1 h 1128"/>
                <a:gd name="T2" fmla="*/ 80 w 1447"/>
                <a:gd name="T3" fmla="*/ 1 h 1128"/>
                <a:gd name="T4" fmla="*/ 56 w 1447"/>
                <a:gd name="T5" fmla="*/ 1 h 1128"/>
                <a:gd name="T6" fmla="*/ 24 w 1447"/>
                <a:gd name="T7" fmla="*/ 1 h 1128"/>
                <a:gd name="T8" fmla="*/ 40 w 1447"/>
                <a:gd name="T9" fmla="*/ 1 h 1128"/>
                <a:gd name="T10" fmla="*/ 64 w 1447"/>
                <a:gd name="T11" fmla="*/ 1 h 1128"/>
                <a:gd name="T12" fmla="*/ 96 w 1447"/>
                <a:gd name="T13" fmla="*/ 1 h 1128"/>
                <a:gd name="T14" fmla="*/ 104 w 1447"/>
                <a:gd name="T15" fmla="*/ 1 h 1128"/>
                <a:gd name="T16" fmla="*/ 152 w 1447"/>
                <a:gd name="T17" fmla="*/ 1 h 1128"/>
                <a:gd name="T18" fmla="*/ 168 w 1447"/>
                <a:gd name="T19" fmla="*/ 1 h 1128"/>
                <a:gd name="T20" fmla="*/ 212 w 1447"/>
                <a:gd name="T21" fmla="*/ 1 h 1128"/>
                <a:gd name="T22" fmla="*/ 300 w 1447"/>
                <a:gd name="T23" fmla="*/ 1 h 1128"/>
                <a:gd name="T24" fmla="*/ 340 w 1447"/>
                <a:gd name="T25" fmla="*/ 1 h 1128"/>
                <a:gd name="T26" fmla="*/ 364 w 1447"/>
                <a:gd name="T27" fmla="*/ 1 h 1128"/>
                <a:gd name="T28" fmla="*/ 436 w 1447"/>
                <a:gd name="T29" fmla="*/ 1 h 1128"/>
                <a:gd name="T30" fmla="*/ 516 w 1447"/>
                <a:gd name="T31" fmla="*/ 0 h 1128"/>
                <a:gd name="T32" fmla="*/ 832 w 1447"/>
                <a:gd name="T33" fmla="*/ 1 h 1128"/>
                <a:gd name="T34" fmla="*/ 1092 w 1447"/>
                <a:gd name="T35" fmla="*/ 1 h 1128"/>
                <a:gd name="T36" fmla="*/ 1116 w 1447"/>
                <a:gd name="T37" fmla="*/ 1 h 1128"/>
                <a:gd name="T38" fmla="*/ 1140 w 1447"/>
                <a:gd name="T39" fmla="*/ 1 h 1128"/>
                <a:gd name="T40" fmla="*/ 1260 w 1447"/>
                <a:gd name="T41" fmla="*/ 1 h 1128"/>
                <a:gd name="T42" fmla="*/ 1344 w 1447"/>
                <a:gd name="T43" fmla="*/ 1 h 1128"/>
                <a:gd name="T44" fmla="*/ 1392 w 1447"/>
                <a:gd name="T45" fmla="*/ 1 h 1128"/>
                <a:gd name="T46" fmla="*/ 1408 w 1447"/>
                <a:gd name="T47" fmla="*/ 1 h 1128"/>
                <a:gd name="T48" fmla="*/ 1440 w 1447"/>
                <a:gd name="T49" fmla="*/ 1 h 1128"/>
                <a:gd name="T50" fmla="*/ 1464 w 1447"/>
                <a:gd name="T51" fmla="*/ 1 h 1128"/>
                <a:gd name="T52" fmla="*/ 1480 w 1447"/>
                <a:gd name="T53" fmla="*/ 1 h 1128"/>
                <a:gd name="T54" fmla="*/ 1480 w 1447"/>
                <a:gd name="T55" fmla="*/ 1 h 1128"/>
                <a:gd name="T56" fmla="*/ 1464 w 1447"/>
                <a:gd name="T57" fmla="*/ 1 h 1128"/>
                <a:gd name="T58" fmla="*/ 1416 w 1447"/>
                <a:gd name="T59" fmla="*/ 1 h 1128"/>
                <a:gd name="T60" fmla="*/ 1400 w 1447"/>
                <a:gd name="T61" fmla="*/ 1 h 1128"/>
                <a:gd name="T62" fmla="*/ 1352 w 1447"/>
                <a:gd name="T63" fmla="*/ 1 h 1128"/>
                <a:gd name="T64" fmla="*/ 1252 w 1447"/>
                <a:gd name="T65" fmla="*/ 1 h 1128"/>
                <a:gd name="T66" fmla="*/ 1204 w 1447"/>
                <a:gd name="T67" fmla="*/ 1 h 1128"/>
                <a:gd name="T68" fmla="*/ 1148 w 1447"/>
                <a:gd name="T69" fmla="*/ 1 h 1128"/>
                <a:gd name="T70" fmla="*/ 452 w 1447"/>
                <a:gd name="T71" fmla="*/ 1 h 1128"/>
                <a:gd name="T72" fmla="*/ 372 w 1447"/>
                <a:gd name="T73" fmla="*/ 1 h 1128"/>
                <a:gd name="T74" fmla="*/ 316 w 1447"/>
                <a:gd name="T75" fmla="*/ 1 h 1128"/>
                <a:gd name="T76" fmla="*/ 252 w 1447"/>
                <a:gd name="T77" fmla="*/ 1 h 1128"/>
                <a:gd name="T78" fmla="*/ 212 w 1447"/>
                <a:gd name="T79" fmla="*/ 1 h 1128"/>
                <a:gd name="T80" fmla="*/ 120 w 1447"/>
                <a:gd name="T81" fmla="*/ 1 h 1128"/>
                <a:gd name="T82" fmla="*/ 56 w 1447"/>
                <a:gd name="T83" fmla="*/ 1 h 1128"/>
                <a:gd name="T84" fmla="*/ 16 w 1447"/>
                <a:gd name="T85" fmla="*/ 1 h 1128"/>
                <a:gd name="T86" fmla="*/ 8 w 1447"/>
                <a:gd name="T87" fmla="*/ 1 h 1128"/>
                <a:gd name="T88" fmla="*/ 0 w 1447"/>
                <a:gd name="T89" fmla="*/ 1 h 11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7"/>
                <a:gd name="T136" fmla="*/ 0 h 1128"/>
                <a:gd name="T137" fmla="*/ 1447 w 1447"/>
                <a:gd name="T138" fmla="*/ 1128 h 11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7" h="1128">
                  <a:moveTo>
                    <a:pt x="0" y="488"/>
                  </a:moveTo>
                  <a:cubicBezTo>
                    <a:pt x="24" y="453"/>
                    <a:pt x="56" y="427"/>
                    <a:pt x="80" y="392"/>
                  </a:cubicBezTo>
                  <a:cubicBezTo>
                    <a:pt x="72" y="389"/>
                    <a:pt x="64" y="383"/>
                    <a:pt x="56" y="384"/>
                  </a:cubicBezTo>
                  <a:cubicBezTo>
                    <a:pt x="44" y="386"/>
                    <a:pt x="35" y="405"/>
                    <a:pt x="24" y="400"/>
                  </a:cubicBezTo>
                  <a:cubicBezTo>
                    <a:pt x="15" y="396"/>
                    <a:pt x="34" y="383"/>
                    <a:pt x="40" y="376"/>
                  </a:cubicBezTo>
                  <a:cubicBezTo>
                    <a:pt x="47" y="367"/>
                    <a:pt x="56" y="360"/>
                    <a:pt x="64" y="352"/>
                  </a:cubicBezTo>
                  <a:cubicBezTo>
                    <a:pt x="82" y="279"/>
                    <a:pt x="56" y="354"/>
                    <a:pt x="96" y="304"/>
                  </a:cubicBezTo>
                  <a:cubicBezTo>
                    <a:pt x="101" y="297"/>
                    <a:pt x="100" y="287"/>
                    <a:pt x="104" y="280"/>
                  </a:cubicBezTo>
                  <a:cubicBezTo>
                    <a:pt x="104" y="280"/>
                    <a:pt x="144" y="220"/>
                    <a:pt x="152" y="208"/>
                  </a:cubicBezTo>
                  <a:cubicBezTo>
                    <a:pt x="157" y="200"/>
                    <a:pt x="159" y="186"/>
                    <a:pt x="168" y="184"/>
                  </a:cubicBezTo>
                  <a:cubicBezTo>
                    <a:pt x="179" y="181"/>
                    <a:pt x="189" y="179"/>
                    <a:pt x="200" y="176"/>
                  </a:cubicBezTo>
                  <a:cubicBezTo>
                    <a:pt x="228" y="148"/>
                    <a:pt x="253" y="129"/>
                    <a:pt x="288" y="112"/>
                  </a:cubicBezTo>
                  <a:cubicBezTo>
                    <a:pt x="324" y="58"/>
                    <a:pt x="282" y="111"/>
                    <a:pt x="328" y="80"/>
                  </a:cubicBezTo>
                  <a:cubicBezTo>
                    <a:pt x="337" y="74"/>
                    <a:pt x="343" y="62"/>
                    <a:pt x="352" y="56"/>
                  </a:cubicBezTo>
                  <a:cubicBezTo>
                    <a:pt x="365" y="47"/>
                    <a:pt x="418" y="41"/>
                    <a:pt x="424" y="40"/>
                  </a:cubicBezTo>
                  <a:cubicBezTo>
                    <a:pt x="450" y="23"/>
                    <a:pt x="475" y="10"/>
                    <a:pt x="504" y="0"/>
                  </a:cubicBezTo>
                  <a:cubicBezTo>
                    <a:pt x="606" y="15"/>
                    <a:pt x="705" y="31"/>
                    <a:pt x="808" y="40"/>
                  </a:cubicBezTo>
                  <a:cubicBezTo>
                    <a:pt x="913" y="66"/>
                    <a:pt x="964" y="153"/>
                    <a:pt x="1056" y="176"/>
                  </a:cubicBezTo>
                  <a:cubicBezTo>
                    <a:pt x="1064" y="184"/>
                    <a:pt x="1071" y="193"/>
                    <a:pt x="1080" y="200"/>
                  </a:cubicBezTo>
                  <a:cubicBezTo>
                    <a:pt x="1087" y="206"/>
                    <a:pt x="1097" y="210"/>
                    <a:pt x="1104" y="216"/>
                  </a:cubicBezTo>
                  <a:cubicBezTo>
                    <a:pt x="1145" y="252"/>
                    <a:pt x="1171" y="286"/>
                    <a:pt x="1224" y="304"/>
                  </a:cubicBezTo>
                  <a:cubicBezTo>
                    <a:pt x="1247" y="327"/>
                    <a:pt x="1276" y="343"/>
                    <a:pt x="1296" y="368"/>
                  </a:cubicBezTo>
                  <a:cubicBezTo>
                    <a:pt x="1314" y="391"/>
                    <a:pt x="1335" y="413"/>
                    <a:pt x="1344" y="440"/>
                  </a:cubicBezTo>
                  <a:cubicBezTo>
                    <a:pt x="1349" y="456"/>
                    <a:pt x="1351" y="474"/>
                    <a:pt x="1360" y="488"/>
                  </a:cubicBezTo>
                  <a:cubicBezTo>
                    <a:pt x="1371" y="504"/>
                    <a:pt x="1386" y="518"/>
                    <a:pt x="1392" y="536"/>
                  </a:cubicBezTo>
                  <a:cubicBezTo>
                    <a:pt x="1395" y="546"/>
                    <a:pt x="1414" y="603"/>
                    <a:pt x="1416" y="608"/>
                  </a:cubicBezTo>
                  <a:cubicBezTo>
                    <a:pt x="1421" y="624"/>
                    <a:pt x="1432" y="656"/>
                    <a:pt x="1432" y="656"/>
                  </a:cubicBezTo>
                  <a:cubicBezTo>
                    <a:pt x="1443" y="744"/>
                    <a:pt x="1447" y="743"/>
                    <a:pt x="1432" y="856"/>
                  </a:cubicBezTo>
                  <a:cubicBezTo>
                    <a:pt x="1430" y="873"/>
                    <a:pt x="1432" y="899"/>
                    <a:pt x="1416" y="904"/>
                  </a:cubicBezTo>
                  <a:cubicBezTo>
                    <a:pt x="1400" y="909"/>
                    <a:pt x="1368" y="920"/>
                    <a:pt x="1368" y="920"/>
                  </a:cubicBezTo>
                  <a:cubicBezTo>
                    <a:pt x="1363" y="928"/>
                    <a:pt x="1359" y="938"/>
                    <a:pt x="1352" y="944"/>
                  </a:cubicBezTo>
                  <a:cubicBezTo>
                    <a:pt x="1338" y="957"/>
                    <a:pt x="1304" y="976"/>
                    <a:pt x="1304" y="976"/>
                  </a:cubicBezTo>
                  <a:cubicBezTo>
                    <a:pt x="1279" y="1014"/>
                    <a:pt x="1251" y="1005"/>
                    <a:pt x="1216" y="1040"/>
                  </a:cubicBezTo>
                  <a:cubicBezTo>
                    <a:pt x="1186" y="1070"/>
                    <a:pt x="1203" y="1060"/>
                    <a:pt x="1168" y="1072"/>
                  </a:cubicBezTo>
                  <a:cubicBezTo>
                    <a:pt x="1149" y="1101"/>
                    <a:pt x="1131" y="1099"/>
                    <a:pt x="1112" y="1128"/>
                  </a:cubicBezTo>
                  <a:cubicBezTo>
                    <a:pt x="850" y="1124"/>
                    <a:pt x="672" y="1125"/>
                    <a:pt x="440" y="1096"/>
                  </a:cubicBezTo>
                  <a:cubicBezTo>
                    <a:pt x="413" y="1087"/>
                    <a:pt x="387" y="1081"/>
                    <a:pt x="360" y="1072"/>
                  </a:cubicBezTo>
                  <a:cubicBezTo>
                    <a:pt x="338" y="1038"/>
                    <a:pt x="322" y="1009"/>
                    <a:pt x="304" y="976"/>
                  </a:cubicBezTo>
                  <a:cubicBezTo>
                    <a:pt x="286" y="943"/>
                    <a:pt x="257" y="914"/>
                    <a:pt x="240" y="880"/>
                  </a:cubicBezTo>
                  <a:cubicBezTo>
                    <a:pt x="227" y="855"/>
                    <a:pt x="215" y="823"/>
                    <a:pt x="200" y="800"/>
                  </a:cubicBezTo>
                  <a:cubicBezTo>
                    <a:pt x="178" y="764"/>
                    <a:pt x="147" y="735"/>
                    <a:pt x="120" y="704"/>
                  </a:cubicBezTo>
                  <a:cubicBezTo>
                    <a:pt x="94" y="675"/>
                    <a:pt x="89" y="646"/>
                    <a:pt x="56" y="624"/>
                  </a:cubicBezTo>
                  <a:cubicBezTo>
                    <a:pt x="45" y="580"/>
                    <a:pt x="27" y="583"/>
                    <a:pt x="16" y="544"/>
                  </a:cubicBezTo>
                  <a:cubicBezTo>
                    <a:pt x="13" y="533"/>
                    <a:pt x="11" y="523"/>
                    <a:pt x="8" y="512"/>
                  </a:cubicBezTo>
                  <a:cubicBezTo>
                    <a:pt x="6" y="504"/>
                    <a:pt x="0" y="488"/>
                    <a:pt x="0" y="488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6" name="Rectangle 55">
            <a:extLst>
              <a:ext uri="{FF2B5EF4-FFF2-40B4-BE49-F238E27FC236}">
                <a16:creationId xmlns:a16="http://schemas.microsoft.com/office/drawing/2014/main" id="{B52CB7DE-1FEC-409C-97A6-ADA1CE57F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457575"/>
            <a:ext cx="8699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PC </a:t>
            </a:r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机</a:t>
            </a:r>
          </a:p>
        </p:txBody>
      </p:sp>
      <p:sp>
        <p:nvSpPr>
          <p:cNvPr id="53267" name="Rectangle 56">
            <a:extLst>
              <a:ext uri="{FF2B5EF4-FFF2-40B4-BE49-F238E27FC236}">
                <a16:creationId xmlns:a16="http://schemas.microsoft.com/office/drawing/2014/main" id="{551DA17F-E262-47CB-83D8-C1E3A17D0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588" y="2992438"/>
            <a:ext cx="1323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公用电话网</a:t>
            </a:r>
          </a:p>
        </p:txBody>
      </p:sp>
      <p:pic>
        <p:nvPicPr>
          <p:cNvPr id="53268" name="Picture 57">
            <a:extLst>
              <a:ext uri="{FF2B5EF4-FFF2-40B4-BE49-F238E27FC236}">
                <a16:creationId xmlns:a16="http://schemas.microsoft.com/office/drawing/2014/main" id="{EFF78886-C7FF-42A9-BC50-6DBB9D26793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2928938"/>
            <a:ext cx="85248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9" name="Picture 58">
            <a:extLst>
              <a:ext uri="{FF2B5EF4-FFF2-40B4-BE49-F238E27FC236}">
                <a16:creationId xmlns:a16="http://schemas.microsoft.com/office/drawing/2014/main" id="{10CF7EF0-1101-4A2C-83EF-CEEDF522552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782888"/>
            <a:ext cx="7080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0" name="Rectangle 59">
            <a:extLst>
              <a:ext uri="{FF2B5EF4-FFF2-40B4-BE49-F238E27FC236}">
                <a16:creationId xmlns:a16="http://schemas.microsoft.com/office/drawing/2014/main" id="{1ED544C9-0DB6-4090-A1E6-2A40449FC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838" y="3413125"/>
            <a:ext cx="13477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调制解调器</a:t>
            </a:r>
          </a:p>
        </p:txBody>
      </p:sp>
      <p:grpSp>
        <p:nvGrpSpPr>
          <p:cNvPr id="53271" name="Group 60">
            <a:extLst>
              <a:ext uri="{FF2B5EF4-FFF2-40B4-BE49-F238E27FC236}">
                <a16:creationId xmlns:a16="http://schemas.microsoft.com/office/drawing/2014/main" id="{D780F6AD-1648-48C8-8303-08BF6FCA8806}"/>
              </a:ext>
            </a:extLst>
          </p:cNvPr>
          <p:cNvGrpSpPr>
            <a:grpSpLocks/>
          </p:cNvGrpSpPr>
          <p:nvPr/>
        </p:nvGrpSpPr>
        <p:grpSpPr bwMode="auto">
          <a:xfrm>
            <a:off x="2774950" y="2733675"/>
            <a:ext cx="652463" cy="339725"/>
            <a:chOff x="2315" y="3965"/>
            <a:chExt cx="496" cy="254"/>
          </a:xfrm>
        </p:grpSpPr>
        <p:sp>
          <p:nvSpPr>
            <p:cNvPr id="53305" name="Freeform 61">
              <a:extLst>
                <a:ext uri="{FF2B5EF4-FFF2-40B4-BE49-F238E27FC236}">
                  <a16:creationId xmlns:a16="http://schemas.microsoft.com/office/drawing/2014/main" id="{2736C328-48DD-4199-9103-C6610CE7E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0 h 535"/>
                <a:gd name="T2" fmla="*/ 0 w 552"/>
                <a:gd name="T3" fmla="*/ 0 h 535"/>
                <a:gd name="T4" fmla="*/ 0 w 552"/>
                <a:gd name="T5" fmla="*/ 0 h 535"/>
                <a:gd name="T6" fmla="*/ 0 w 552"/>
                <a:gd name="T7" fmla="*/ 0 h 535"/>
                <a:gd name="T8" fmla="*/ 0 w 552"/>
                <a:gd name="T9" fmla="*/ 0 h 535"/>
                <a:gd name="T10" fmla="*/ 0 w 552"/>
                <a:gd name="T11" fmla="*/ 0 h 535"/>
                <a:gd name="T12" fmla="*/ 0 w 552"/>
                <a:gd name="T13" fmla="*/ 0 h 535"/>
                <a:gd name="T14" fmla="*/ 0 w 552"/>
                <a:gd name="T15" fmla="*/ 0 h 535"/>
                <a:gd name="T16" fmla="*/ 0 w 552"/>
                <a:gd name="T17" fmla="*/ 0 h 535"/>
                <a:gd name="T18" fmla="*/ 0 w 552"/>
                <a:gd name="T19" fmla="*/ 0 h 535"/>
                <a:gd name="T20" fmla="*/ 0 w 552"/>
                <a:gd name="T21" fmla="*/ 0 h 535"/>
                <a:gd name="T22" fmla="*/ 0 w 552"/>
                <a:gd name="T23" fmla="*/ 0 h 535"/>
                <a:gd name="T24" fmla="*/ 0 w 552"/>
                <a:gd name="T25" fmla="*/ 0 h 535"/>
                <a:gd name="T26" fmla="*/ 0 w 552"/>
                <a:gd name="T27" fmla="*/ 0 h 535"/>
                <a:gd name="T28" fmla="*/ 0 w 552"/>
                <a:gd name="T29" fmla="*/ 0 h 535"/>
                <a:gd name="T30" fmla="*/ 0 w 552"/>
                <a:gd name="T31" fmla="*/ 0 h 535"/>
                <a:gd name="T32" fmla="*/ 0 w 552"/>
                <a:gd name="T33" fmla="*/ 0 h 535"/>
                <a:gd name="T34" fmla="*/ 0 w 552"/>
                <a:gd name="T35" fmla="*/ 0 h 535"/>
                <a:gd name="T36" fmla="*/ 0 w 552"/>
                <a:gd name="T37" fmla="*/ 0 h 535"/>
                <a:gd name="T38" fmla="*/ 0 w 552"/>
                <a:gd name="T39" fmla="*/ 0 h 535"/>
                <a:gd name="T40" fmla="*/ 0 w 552"/>
                <a:gd name="T41" fmla="*/ 0 h 535"/>
                <a:gd name="T42" fmla="*/ 0 w 552"/>
                <a:gd name="T43" fmla="*/ 0 h 535"/>
                <a:gd name="T44" fmla="*/ 0 w 552"/>
                <a:gd name="T45" fmla="*/ 0 h 535"/>
                <a:gd name="T46" fmla="*/ 0 w 552"/>
                <a:gd name="T47" fmla="*/ 0 h 535"/>
                <a:gd name="T48" fmla="*/ 0 w 552"/>
                <a:gd name="T49" fmla="*/ 0 h 535"/>
                <a:gd name="T50" fmla="*/ 0 w 552"/>
                <a:gd name="T51" fmla="*/ 0 h 535"/>
                <a:gd name="T52" fmla="*/ 0 w 552"/>
                <a:gd name="T53" fmla="*/ 0 h 535"/>
                <a:gd name="T54" fmla="*/ 0 w 552"/>
                <a:gd name="T55" fmla="*/ 0 h 535"/>
                <a:gd name="T56" fmla="*/ 0 w 552"/>
                <a:gd name="T57" fmla="*/ 0 h 535"/>
                <a:gd name="T58" fmla="*/ 0 w 552"/>
                <a:gd name="T59" fmla="*/ 0 h 535"/>
                <a:gd name="T60" fmla="*/ 0 w 552"/>
                <a:gd name="T61" fmla="*/ 0 h 535"/>
                <a:gd name="T62" fmla="*/ 0 w 552"/>
                <a:gd name="T63" fmla="*/ 0 h 535"/>
                <a:gd name="T64" fmla="*/ 0 w 552"/>
                <a:gd name="T65" fmla="*/ 0 h 535"/>
                <a:gd name="T66" fmla="*/ 0 w 552"/>
                <a:gd name="T67" fmla="*/ 0 h 535"/>
                <a:gd name="T68" fmla="*/ 0 w 552"/>
                <a:gd name="T69" fmla="*/ 0 h 535"/>
                <a:gd name="T70" fmla="*/ 0 w 552"/>
                <a:gd name="T71" fmla="*/ 0 h 535"/>
                <a:gd name="T72" fmla="*/ 0 w 552"/>
                <a:gd name="T73" fmla="*/ 0 h 535"/>
                <a:gd name="T74" fmla="*/ 0 w 552"/>
                <a:gd name="T75" fmla="*/ 0 h 5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52"/>
                <a:gd name="T115" fmla="*/ 0 h 535"/>
                <a:gd name="T116" fmla="*/ 552 w 552"/>
                <a:gd name="T117" fmla="*/ 535 h 53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Freeform 62">
              <a:extLst>
                <a:ext uri="{FF2B5EF4-FFF2-40B4-BE49-F238E27FC236}">
                  <a16:creationId xmlns:a16="http://schemas.microsoft.com/office/drawing/2014/main" id="{AABB361D-3425-41F7-AE1F-7FA915056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0 h 1524"/>
                <a:gd name="T2" fmla="*/ 0 w 943"/>
                <a:gd name="T3" fmla="*/ 0 h 1524"/>
                <a:gd name="T4" fmla="*/ 0 w 943"/>
                <a:gd name="T5" fmla="*/ 0 h 1524"/>
                <a:gd name="T6" fmla="*/ 0 w 943"/>
                <a:gd name="T7" fmla="*/ 0 h 1524"/>
                <a:gd name="T8" fmla="*/ 0 w 943"/>
                <a:gd name="T9" fmla="*/ 0 h 1524"/>
                <a:gd name="T10" fmla="*/ 0 w 943"/>
                <a:gd name="T11" fmla="*/ 0 h 1524"/>
                <a:gd name="T12" fmla="*/ 0 w 943"/>
                <a:gd name="T13" fmla="*/ 0 h 1524"/>
                <a:gd name="T14" fmla="*/ 0 w 943"/>
                <a:gd name="T15" fmla="*/ 0 h 1524"/>
                <a:gd name="T16" fmla="*/ 0 w 943"/>
                <a:gd name="T17" fmla="*/ 0 h 1524"/>
                <a:gd name="T18" fmla="*/ 0 w 943"/>
                <a:gd name="T19" fmla="*/ 0 h 1524"/>
                <a:gd name="T20" fmla="*/ 0 w 943"/>
                <a:gd name="T21" fmla="*/ 0 h 1524"/>
                <a:gd name="T22" fmla="*/ 0 w 943"/>
                <a:gd name="T23" fmla="*/ 0 h 1524"/>
                <a:gd name="T24" fmla="*/ 0 w 943"/>
                <a:gd name="T25" fmla="*/ 0 h 1524"/>
                <a:gd name="T26" fmla="*/ 0 w 943"/>
                <a:gd name="T27" fmla="*/ 0 h 1524"/>
                <a:gd name="T28" fmla="*/ 0 w 943"/>
                <a:gd name="T29" fmla="*/ 0 h 1524"/>
                <a:gd name="T30" fmla="*/ 0 w 943"/>
                <a:gd name="T31" fmla="*/ 0 h 1524"/>
                <a:gd name="T32" fmla="*/ 0 w 943"/>
                <a:gd name="T33" fmla="*/ 0 h 1524"/>
                <a:gd name="T34" fmla="*/ 0 w 943"/>
                <a:gd name="T35" fmla="*/ 0 h 1524"/>
                <a:gd name="T36" fmla="*/ 0 w 943"/>
                <a:gd name="T37" fmla="*/ 0 h 1524"/>
                <a:gd name="T38" fmla="*/ 0 w 943"/>
                <a:gd name="T39" fmla="*/ 0 h 1524"/>
                <a:gd name="T40" fmla="*/ 0 w 943"/>
                <a:gd name="T41" fmla="*/ 0 h 1524"/>
                <a:gd name="T42" fmla="*/ 0 w 943"/>
                <a:gd name="T43" fmla="*/ 0 h 1524"/>
                <a:gd name="T44" fmla="*/ 0 w 943"/>
                <a:gd name="T45" fmla="*/ 0 h 1524"/>
                <a:gd name="T46" fmla="*/ 0 w 943"/>
                <a:gd name="T47" fmla="*/ 0 h 1524"/>
                <a:gd name="T48" fmla="*/ 0 w 943"/>
                <a:gd name="T49" fmla="*/ 0 h 1524"/>
                <a:gd name="T50" fmla="*/ 0 w 943"/>
                <a:gd name="T51" fmla="*/ 0 h 1524"/>
                <a:gd name="T52" fmla="*/ 0 w 943"/>
                <a:gd name="T53" fmla="*/ 0 h 1524"/>
                <a:gd name="T54" fmla="*/ 0 w 943"/>
                <a:gd name="T55" fmla="*/ 0 h 1524"/>
                <a:gd name="T56" fmla="*/ 0 w 943"/>
                <a:gd name="T57" fmla="*/ 0 h 1524"/>
                <a:gd name="T58" fmla="*/ 0 w 943"/>
                <a:gd name="T59" fmla="*/ 0 h 1524"/>
                <a:gd name="T60" fmla="*/ 0 w 943"/>
                <a:gd name="T61" fmla="*/ 0 h 1524"/>
                <a:gd name="T62" fmla="*/ 0 w 943"/>
                <a:gd name="T63" fmla="*/ 0 h 1524"/>
                <a:gd name="T64" fmla="*/ 0 w 943"/>
                <a:gd name="T65" fmla="*/ 0 h 1524"/>
                <a:gd name="T66" fmla="*/ 0 w 943"/>
                <a:gd name="T67" fmla="*/ 0 h 1524"/>
                <a:gd name="T68" fmla="*/ 0 w 943"/>
                <a:gd name="T69" fmla="*/ 0 h 1524"/>
                <a:gd name="T70" fmla="*/ 0 w 943"/>
                <a:gd name="T71" fmla="*/ 0 h 1524"/>
                <a:gd name="T72" fmla="*/ 0 w 943"/>
                <a:gd name="T73" fmla="*/ 0 h 1524"/>
                <a:gd name="T74" fmla="*/ 0 w 943"/>
                <a:gd name="T75" fmla="*/ 0 h 1524"/>
                <a:gd name="T76" fmla="*/ 0 w 943"/>
                <a:gd name="T77" fmla="*/ 0 h 1524"/>
                <a:gd name="T78" fmla="*/ 0 w 943"/>
                <a:gd name="T79" fmla="*/ 0 h 1524"/>
                <a:gd name="T80" fmla="*/ 0 w 943"/>
                <a:gd name="T81" fmla="*/ 0 h 1524"/>
                <a:gd name="T82" fmla="*/ 0 w 943"/>
                <a:gd name="T83" fmla="*/ 0 h 1524"/>
                <a:gd name="T84" fmla="*/ 0 w 943"/>
                <a:gd name="T85" fmla="*/ 0 h 1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43"/>
                <a:gd name="T130" fmla="*/ 0 h 1524"/>
                <a:gd name="T131" fmla="*/ 943 w 943"/>
                <a:gd name="T132" fmla="*/ 1524 h 1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7" name="Freeform 63">
              <a:extLst>
                <a:ext uri="{FF2B5EF4-FFF2-40B4-BE49-F238E27FC236}">
                  <a16:creationId xmlns:a16="http://schemas.microsoft.com/office/drawing/2014/main" id="{D218641E-9DE1-4945-8243-FBB8298EE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0 w 551"/>
                <a:gd name="T1" fmla="*/ 0 h 535"/>
                <a:gd name="T2" fmla="*/ 0 w 551"/>
                <a:gd name="T3" fmla="*/ 0 h 535"/>
                <a:gd name="T4" fmla="*/ 0 w 551"/>
                <a:gd name="T5" fmla="*/ 0 h 535"/>
                <a:gd name="T6" fmla="*/ 0 w 551"/>
                <a:gd name="T7" fmla="*/ 0 h 535"/>
                <a:gd name="T8" fmla="*/ 0 w 551"/>
                <a:gd name="T9" fmla="*/ 0 h 535"/>
                <a:gd name="T10" fmla="*/ 0 w 551"/>
                <a:gd name="T11" fmla="*/ 0 h 535"/>
                <a:gd name="T12" fmla="*/ 0 w 551"/>
                <a:gd name="T13" fmla="*/ 0 h 535"/>
                <a:gd name="T14" fmla="*/ 0 w 551"/>
                <a:gd name="T15" fmla="*/ 0 h 535"/>
                <a:gd name="T16" fmla="*/ 0 w 551"/>
                <a:gd name="T17" fmla="*/ 0 h 535"/>
                <a:gd name="T18" fmla="*/ 0 w 551"/>
                <a:gd name="T19" fmla="*/ 0 h 535"/>
                <a:gd name="T20" fmla="*/ 0 w 551"/>
                <a:gd name="T21" fmla="*/ 0 h 535"/>
                <a:gd name="T22" fmla="*/ 0 w 551"/>
                <a:gd name="T23" fmla="*/ 0 h 535"/>
                <a:gd name="T24" fmla="*/ 0 w 551"/>
                <a:gd name="T25" fmla="*/ 0 h 535"/>
                <a:gd name="T26" fmla="*/ 0 w 551"/>
                <a:gd name="T27" fmla="*/ 0 h 535"/>
                <a:gd name="T28" fmla="*/ 0 w 551"/>
                <a:gd name="T29" fmla="*/ 0 h 535"/>
                <a:gd name="T30" fmla="*/ 0 w 551"/>
                <a:gd name="T31" fmla="*/ 0 h 535"/>
                <a:gd name="T32" fmla="*/ 0 w 551"/>
                <a:gd name="T33" fmla="*/ 0 h 535"/>
                <a:gd name="T34" fmla="*/ 0 w 551"/>
                <a:gd name="T35" fmla="*/ 0 h 535"/>
                <a:gd name="T36" fmla="*/ 0 w 551"/>
                <a:gd name="T37" fmla="*/ 0 h 535"/>
                <a:gd name="T38" fmla="*/ 0 w 551"/>
                <a:gd name="T39" fmla="*/ 0 h 535"/>
                <a:gd name="T40" fmla="*/ 0 w 551"/>
                <a:gd name="T41" fmla="*/ 0 h 535"/>
                <a:gd name="T42" fmla="*/ 0 w 551"/>
                <a:gd name="T43" fmla="*/ 0 h 535"/>
                <a:gd name="T44" fmla="*/ 0 w 551"/>
                <a:gd name="T45" fmla="*/ 0 h 535"/>
                <a:gd name="T46" fmla="*/ 0 w 551"/>
                <a:gd name="T47" fmla="*/ 0 h 535"/>
                <a:gd name="T48" fmla="*/ 0 w 551"/>
                <a:gd name="T49" fmla="*/ 0 h 535"/>
                <a:gd name="T50" fmla="*/ 0 w 551"/>
                <a:gd name="T51" fmla="*/ 0 h 535"/>
                <a:gd name="T52" fmla="*/ 0 w 551"/>
                <a:gd name="T53" fmla="*/ 0 h 535"/>
                <a:gd name="T54" fmla="*/ 0 w 551"/>
                <a:gd name="T55" fmla="*/ 0 h 535"/>
                <a:gd name="T56" fmla="*/ 0 w 551"/>
                <a:gd name="T57" fmla="*/ 0 h 535"/>
                <a:gd name="T58" fmla="*/ 0 w 551"/>
                <a:gd name="T59" fmla="*/ 0 h 535"/>
                <a:gd name="T60" fmla="*/ 0 w 551"/>
                <a:gd name="T61" fmla="*/ 0 h 535"/>
                <a:gd name="T62" fmla="*/ 0 w 551"/>
                <a:gd name="T63" fmla="*/ 0 h 535"/>
                <a:gd name="T64" fmla="*/ 0 w 551"/>
                <a:gd name="T65" fmla="*/ 0 h 535"/>
                <a:gd name="T66" fmla="*/ 0 w 551"/>
                <a:gd name="T67" fmla="*/ 0 h 535"/>
                <a:gd name="T68" fmla="*/ 0 w 551"/>
                <a:gd name="T69" fmla="*/ 0 h 535"/>
                <a:gd name="T70" fmla="*/ 0 w 551"/>
                <a:gd name="T71" fmla="*/ 0 h 535"/>
                <a:gd name="T72" fmla="*/ 0 w 551"/>
                <a:gd name="T73" fmla="*/ 0 h 535"/>
                <a:gd name="T74" fmla="*/ 0 w 551"/>
                <a:gd name="T75" fmla="*/ 0 h 5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51"/>
                <a:gd name="T115" fmla="*/ 0 h 535"/>
                <a:gd name="T116" fmla="*/ 551 w 551"/>
                <a:gd name="T117" fmla="*/ 535 h 53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Freeform 64">
              <a:extLst>
                <a:ext uri="{FF2B5EF4-FFF2-40B4-BE49-F238E27FC236}">
                  <a16:creationId xmlns:a16="http://schemas.microsoft.com/office/drawing/2014/main" id="{03965D27-1E42-442F-AF3C-343FE2C0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0 w 943"/>
                <a:gd name="T1" fmla="*/ 0 h 1524"/>
                <a:gd name="T2" fmla="*/ 0 w 943"/>
                <a:gd name="T3" fmla="*/ 0 h 1524"/>
                <a:gd name="T4" fmla="*/ 0 w 943"/>
                <a:gd name="T5" fmla="*/ 0 h 1524"/>
                <a:gd name="T6" fmla="*/ 0 w 943"/>
                <a:gd name="T7" fmla="*/ 0 h 1524"/>
                <a:gd name="T8" fmla="*/ 0 w 943"/>
                <a:gd name="T9" fmla="*/ 0 h 1524"/>
                <a:gd name="T10" fmla="*/ 0 w 943"/>
                <a:gd name="T11" fmla="*/ 0 h 1524"/>
                <a:gd name="T12" fmla="*/ 0 w 943"/>
                <a:gd name="T13" fmla="*/ 0 h 1524"/>
                <a:gd name="T14" fmla="*/ 0 w 943"/>
                <a:gd name="T15" fmla="*/ 0 h 1524"/>
                <a:gd name="T16" fmla="*/ 0 w 943"/>
                <a:gd name="T17" fmla="*/ 0 h 1524"/>
                <a:gd name="T18" fmla="*/ 0 w 943"/>
                <a:gd name="T19" fmla="*/ 0 h 1524"/>
                <a:gd name="T20" fmla="*/ 0 w 943"/>
                <a:gd name="T21" fmla="*/ 0 h 1524"/>
                <a:gd name="T22" fmla="*/ 0 w 943"/>
                <a:gd name="T23" fmla="*/ 0 h 1524"/>
                <a:gd name="T24" fmla="*/ 0 w 943"/>
                <a:gd name="T25" fmla="*/ 0 h 1524"/>
                <a:gd name="T26" fmla="*/ 0 w 943"/>
                <a:gd name="T27" fmla="*/ 0 h 1524"/>
                <a:gd name="T28" fmla="*/ 0 w 943"/>
                <a:gd name="T29" fmla="*/ 0 h 1524"/>
                <a:gd name="T30" fmla="*/ 0 w 943"/>
                <a:gd name="T31" fmla="*/ 0 h 1524"/>
                <a:gd name="T32" fmla="*/ 0 w 943"/>
                <a:gd name="T33" fmla="*/ 0 h 1524"/>
                <a:gd name="T34" fmla="*/ 0 w 943"/>
                <a:gd name="T35" fmla="*/ 0 h 1524"/>
                <a:gd name="T36" fmla="*/ 0 w 943"/>
                <a:gd name="T37" fmla="*/ 0 h 1524"/>
                <a:gd name="T38" fmla="*/ 0 w 943"/>
                <a:gd name="T39" fmla="*/ 0 h 1524"/>
                <a:gd name="T40" fmla="*/ 0 w 943"/>
                <a:gd name="T41" fmla="*/ 0 h 1524"/>
                <a:gd name="T42" fmla="*/ 0 w 943"/>
                <a:gd name="T43" fmla="*/ 0 h 1524"/>
                <a:gd name="T44" fmla="*/ 0 w 943"/>
                <a:gd name="T45" fmla="*/ 0 h 1524"/>
                <a:gd name="T46" fmla="*/ 0 w 943"/>
                <a:gd name="T47" fmla="*/ 0 h 1524"/>
                <a:gd name="T48" fmla="*/ 0 w 943"/>
                <a:gd name="T49" fmla="*/ 0 h 1524"/>
                <a:gd name="T50" fmla="*/ 0 w 943"/>
                <a:gd name="T51" fmla="*/ 0 h 1524"/>
                <a:gd name="T52" fmla="*/ 0 w 943"/>
                <a:gd name="T53" fmla="*/ 0 h 1524"/>
                <a:gd name="T54" fmla="*/ 0 w 943"/>
                <a:gd name="T55" fmla="*/ 0 h 1524"/>
                <a:gd name="T56" fmla="*/ 0 w 943"/>
                <a:gd name="T57" fmla="*/ 0 h 1524"/>
                <a:gd name="T58" fmla="*/ 0 w 943"/>
                <a:gd name="T59" fmla="*/ 0 h 1524"/>
                <a:gd name="T60" fmla="*/ 0 w 943"/>
                <a:gd name="T61" fmla="*/ 0 h 1524"/>
                <a:gd name="T62" fmla="*/ 0 w 943"/>
                <a:gd name="T63" fmla="*/ 0 h 1524"/>
                <a:gd name="T64" fmla="*/ 0 w 943"/>
                <a:gd name="T65" fmla="*/ 0 h 1524"/>
                <a:gd name="T66" fmla="*/ 0 w 943"/>
                <a:gd name="T67" fmla="*/ 0 h 1524"/>
                <a:gd name="T68" fmla="*/ 0 w 943"/>
                <a:gd name="T69" fmla="*/ 0 h 1524"/>
                <a:gd name="T70" fmla="*/ 0 w 943"/>
                <a:gd name="T71" fmla="*/ 0 h 1524"/>
                <a:gd name="T72" fmla="*/ 0 w 943"/>
                <a:gd name="T73" fmla="*/ 0 h 1524"/>
                <a:gd name="T74" fmla="*/ 0 w 943"/>
                <a:gd name="T75" fmla="*/ 0 h 1524"/>
                <a:gd name="T76" fmla="*/ 0 w 943"/>
                <a:gd name="T77" fmla="*/ 0 h 1524"/>
                <a:gd name="T78" fmla="*/ 0 w 943"/>
                <a:gd name="T79" fmla="*/ 0 h 1524"/>
                <a:gd name="T80" fmla="*/ 0 w 943"/>
                <a:gd name="T81" fmla="*/ 0 h 1524"/>
                <a:gd name="T82" fmla="*/ 0 w 943"/>
                <a:gd name="T83" fmla="*/ 0 h 1524"/>
                <a:gd name="T84" fmla="*/ 0 w 943"/>
                <a:gd name="T85" fmla="*/ 0 h 1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43"/>
                <a:gd name="T130" fmla="*/ 0 h 1524"/>
                <a:gd name="T131" fmla="*/ 943 w 943"/>
                <a:gd name="T132" fmla="*/ 1524 h 1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72" name="Freeform 65">
            <a:extLst>
              <a:ext uri="{FF2B5EF4-FFF2-40B4-BE49-F238E27FC236}">
                <a16:creationId xmlns:a16="http://schemas.microsoft.com/office/drawing/2014/main" id="{9E19687C-3E8B-4CBD-ABC8-7394A9A44605}"/>
              </a:ext>
            </a:extLst>
          </p:cNvPr>
          <p:cNvSpPr>
            <a:spLocks/>
          </p:cNvSpPr>
          <p:nvPr/>
        </p:nvSpPr>
        <p:spPr bwMode="auto">
          <a:xfrm>
            <a:off x="1465263" y="2835275"/>
            <a:ext cx="741362" cy="165100"/>
          </a:xfrm>
          <a:custGeom>
            <a:avLst/>
            <a:gdLst>
              <a:gd name="T0" fmla="*/ 0 w 672"/>
              <a:gd name="T1" fmla="*/ 2147483647 h 288"/>
              <a:gd name="T2" fmla="*/ 2147483647 w 672"/>
              <a:gd name="T3" fmla="*/ 2147483647 h 288"/>
              <a:gd name="T4" fmla="*/ 2147483647 w 672"/>
              <a:gd name="T5" fmla="*/ 0 h 288"/>
              <a:gd name="T6" fmla="*/ 2147483647 w 672"/>
              <a:gd name="T7" fmla="*/ 0 h 288"/>
              <a:gd name="T8" fmla="*/ 2147483647 w 672"/>
              <a:gd name="T9" fmla="*/ 2147483647 h 288"/>
              <a:gd name="T10" fmla="*/ 2147483647 w 672"/>
              <a:gd name="T11" fmla="*/ 2147483647 h 288"/>
              <a:gd name="T12" fmla="*/ 2147483647 w 672"/>
              <a:gd name="T13" fmla="*/ 0 h 288"/>
              <a:gd name="T14" fmla="*/ 2147483647 w 672"/>
              <a:gd name="T15" fmla="*/ 0 h 288"/>
              <a:gd name="T16" fmla="*/ 2147483647 w 672"/>
              <a:gd name="T17" fmla="*/ 2147483647 h 288"/>
              <a:gd name="T18" fmla="*/ 2147483647 w 672"/>
              <a:gd name="T19" fmla="*/ 2147483647 h 288"/>
              <a:gd name="T20" fmla="*/ 2147483647 w 672"/>
              <a:gd name="T21" fmla="*/ 0 h 288"/>
              <a:gd name="T22" fmla="*/ 2147483647 w 672"/>
              <a:gd name="T23" fmla="*/ 0 h 288"/>
              <a:gd name="T24" fmla="*/ 2147483647 w 672"/>
              <a:gd name="T25" fmla="*/ 2147483647 h 288"/>
              <a:gd name="T26" fmla="*/ 2147483647 w 672"/>
              <a:gd name="T27" fmla="*/ 2147483647 h 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72"/>
              <a:gd name="T43" fmla="*/ 0 h 288"/>
              <a:gd name="T44" fmla="*/ 672 w 672"/>
              <a:gd name="T45" fmla="*/ 288 h 28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73" name="Rectangle 66">
            <a:extLst>
              <a:ext uri="{FF2B5EF4-FFF2-40B4-BE49-F238E27FC236}">
                <a16:creationId xmlns:a16="http://schemas.microsoft.com/office/drawing/2014/main" id="{BFF62113-0935-4F8E-B0C3-3E5069CEA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347913"/>
            <a:ext cx="1450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数字比特流</a:t>
            </a:r>
          </a:p>
        </p:txBody>
      </p:sp>
      <p:sp>
        <p:nvSpPr>
          <p:cNvPr id="53274" name="Rectangle 67">
            <a:extLst>
              <a:ext uri="{FF2B5EF4-FFF2-40B4-BE49-F238E27FC236}">
                <a16:creationId xmlns:a16="http://schemas.microsoft.com/office/drawing/2014/main" id="{A5C05DD5-EEAF-4FEE-A05A-7AFE4C6BB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2347913"/>
            <a:ext cx="14208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数字比特流</a:t>
            </a:r>
          </a:p>
        </p:txBody>
      </p:sp>
      <p:sp>
        <p:nvSpPr>
          <p:cNvPr id="53275" name="Rectangle 68">
            <a:extLst>
              <a:ext uri="{FF2B5EF4-FFF2-40B4-BE49-F238E27FC236}">
                <a16:creationId xmlns:a16="http://schemas.microsoft.com/office/drawing/2014/main" id="{88EB45B0-96CF-4753-9979-6BC0F8FF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2347913"/>
            <a:ext cx="1204912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模拟信号</a:t>
            </a:r>
          </a:p>
        </p:txBody>
      </p:sp>
      <p:sp>
        <p:nvSpPr>
          <p:cNvPr id="53276" name="Rectangle 69">
            <a:extLst>
              <a:ext uri="{FF2B5EF4-FFF2-40B4-BE49-F238E27FC236}">
                <a16:creationId xmlns:a16="http://schemas.microsoft.com/office/drawing/2014/main" id="{BA7D6042-DBC3-4BB6-87A1-B2899D5C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463" y="2347913"/>
            <a:ext cx="12192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模拟信号 </a:t>
            </a:r>
          </a:p>
        </p:txBody>
      </p:sp>
      <p:sp>
        <p:nvSpPr>
          <p:cNvPr id="53277" name="Rectangle 70">
            <a:extLst>
              <a:ext uri="{FF2B5EF4-FFF2-40B4-BE49-F238E27FC236}">
                <a16:creationId xmlns:a16="http://schemas.microsoft.com/office/drawing/2014/main" id="{76ADC0B5-B871-43CC-9EC9-EFB9169FE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2347913"/>
            <a:ext cx="7096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输入</a:t>
            </a:r>
          </a:p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汉字</a:t>
            </a:r>
          </a:p>
        </p:txBody>
      </p:sp>
      <p:sp>
        <p:nvSpPr>
          <p:cNvPr id="53278" name="Rectangle 71">
            <a:extLst>
              <a:ext uri="{FF2B5EF4-FFF2-40B4-BE49-F238E27FC236}">
                <a16:creationId xmlns:a16="http://schemas.microsoft.com/office/drawing/2014/main" id="{253BEEB4-565E-44D1-AB5C-DA76F359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400" y="2347913"/>
            <a:ext cx="70961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显示</a:t>
            </a:r>
          </a:p>
          <a:p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汉字</a:t>
            </a:r>
          </a:p>
        </p:txBody>
      </p:sp>
      <p:sp>
        <p:nvSpPr>
          <p:cNvPr id="53279" name="Freeform 72">
            <a:extLst>
              <a:ext uri="{FF2B5EF4-FFF2-40B4-BE49-F238E27FC236}">
                <a16:creationId xmlns:a16="http://schemas.microsoft.com/office/drawing/2014/main" id="{AC3FF443-59EF-4A3C-9490-22278147031F}"/>
              </a:ext>
            </a:extLst>
          </p:cNvPr>
          <p:cNvSpPr>
            <a:spLocks/>
          </p:cNvSpPr>
          <p:nvPr/>
        </p:nvSpPr>
        <p:spPr bwMode="auto">
          <a:xfrm>
            <a:off x="6645275" y="2855913"/>
            <a:ext cx="742950" cy="165100"/>
          </a:xfrm>
          <a:custGeom>
            <a:avLst/>
            <a:gdLst>
              <a:gd name="T0" fmla="*/ 0 w 672"/>
              <a:gd name="T1" fmla="*/ 2147483647 h 288"/>
              <a:gd name="T2" fmla="*/ 2147483647 w 672"/>
              <a:gd name="T3" fmla="*/ 2147483647 h 288"/>
              <a:gd name="T4" fmla="*/ 2147483647 w 672"/>
              <a:gd name="T5" fmla="*/ 0 h 288"/>
              <a:gd name="T6" fmla="*/ 2147483647 w 672"/>
              <a:gd name="T7" fmla="*/ 0 h 288"/>
              <a:gd name="T8" fmla="*/ 2147483647 w 672"/>
              <a:gd name="T9" fmla="*/ 2147483647 h 288"/>
              <a:gd name="T10" fmla="*/ 2147483647 w 672"/>
              <a:gd name="T11" fmla="*/ 2147483647 h 288"/>
              <a:gd name="T12" fmla="*/ 2147483647 w 672"/>
              <a:gd name="T13" fmla="*/ 0 h 288"/>
              <a:gd name="T14" fmla="*/ 2147483647 w 672"/>
              <a:gd name="T15" fmla="*/ 0 h 288"/>
              <a:gd name="T16" fmla="*/ 2147483647 w 672"/>
              <a:gd name="T17" fmla="*/ 2147483647 h 288"/>
              <a:gd name="T18" fmla="*/ 2147483647 w 672"/>
              <a:gd name="T19" fmla="*/ 2147483647 h 288"/>
              <a:gd name="T20" fmla="*/ 2147483647 w 672"/>
              <a:gd name="T21" fmla="*/ 0 h 288"/>
              <a:gd name="T22" fmla="*/ 2147483647 w 672"/>
              <a:gd name="T23" fmla="*/ 0 h 288"/>
              <a:gd name="T24" fmla="*/ 2147483647 w 672"/>
              <a:gd name="T25" fmla="*/ 2147483647 h 288"/>
              <a:gd name="T26" fmla="*/ 2147483647 w 672"/>
              <a:gd name="T27" fmla="*/ 2147483647 h 28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72"/>
              <a:gd name="T43" fmla="*/ 0 h 288"/>
              <a:gd name="T44" fmla="*/ 672 w 672"/>
              <a:gd name="T45" fmla="*/ 288 h 28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72" h="288">
                <a:moveTo>
                  <a:pt x="0" y="288"/>
                </a:moveTo>
                <a:lnTo>
                  <a:pt x="96" y="288"/>
                </a:lnTo>
                <a:lnTo>
                  <a:pt x="96" y="0"/>
                </a:lnTo>
                <a:lnTo>
                  <a:pt x="192" y="0"/>
                </a:lnTo>
                <a:lnTo>
                  <a:pt x="192" y="288"/>
                </a:lnTo>
                <a:lnTo>
                  <a:pt x="288" y="288"/>
                </a:lnTo>
                <a:lnTo>
                  <a:pt x="288" y="0"/>
                </a:lnTo>
                <a:lnTo>
                  <a:pt x="384" y="0"/>
                </a:lnTo>
                <a:lnTo>
                  <a:pt x="384" y="288"/>
                </a:lnTo>
                <a:lnTo>
                  <a:pt x="480" y="288"/>
                </a:lnTo>
                <a:lnTo>
                  <a:pt x="480" y="0"/>
                </a:lnTo>
                <a:lnTo>
                  <a:pt x="576" y="0"/>
                </a:lnTo>
                <a:lnTo>
                  <a:pt x="576" y="288"/>
                </a:lnTo>
                <a:lnTo>
                  <a:pt x="672" y="288"/>
                </a:lnTo>
              </a:path>
            </a:pathLst>
          </a:cu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3280" name="Group 73">
            <a:extLst>
              <a:ext uri="{FF2B5EF4-FFF2-40B4-BE49-F238E27FC236}">
                <a16:creationId xmlns:a16="http://schemas.microsoft.com/office/drawing/2014/main" id="{9C242C97-CA8A-4E4E-A5B1-6B543846C84F}"/>
              </a:ext>
            </a:extLst>
          </p:cNvPr>
          <p:cNvGrpSpPr>
            <a:grpSpLocks/>
          </p:cNvGrpSpPr>
          <p:nvPr/>
        </p:nvGrpSpPr>
        <p:grpSpPr bwMode="auto">
          <a:xfrm>
            <a:off x="5386388" y="2733675"/>
            <a:ext cx="654050" cy="339725"/>
            <a:chOff x="2315" y="3965"/>
            <a:chExt cx="496" cy="254"/>
          </a:xfrm>
        </p:grpSpPr>
        <p:sp>
          <p:nvSpPr>
            <p:cNvPr id="53301" name="Freeform 74">
              <a:extLst>
                <a:ext uri="{FF2B5EF4-FFF2-40B4-BE49-F238E27FC236}">
                  <a16:creationId xmlns:a16="http://schemas.microsoft.com/office/drawing/2014/main" id="{2883CC55-6B6D-4B26-8B06-3A384333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" y="4051"/>
              <a:ext cx="92" cy="89"/>
            </a:xfrm>
            <a:custGeom>
              <a:avLst/>
              <a:gdLst>
                <a:gd name="T0" fmla="*/ 0 w 552"/>
                <a:gd name="T1" fmla="*/ 0 h 535"/>
                <a:gd name="T2" fmla="*/ 0 w 552"/>
                <a:gd name="T3" fmla="*/ 0 h 535"/>
                <a:gd name="T4" fmla="*/ 0 w 552"/>
                <a:gd name="T5" fmla="*/ 0 h 535"/>
                <a:gd name="T6" fmla="*/ 0 w 552"/>
                <a:gd name="T7" fmla="*/ 0 h 535"/>
                <a:gd name="T8" fmla="*/ 0 w 552"/>
                <a:gd name="T9" fmla="*/ 0 h 535"/>
                <a:gd name="T10" fmla="*/ 0 w 552"/>
                <a:gd name="T11" fmla="*/ 0 h 535"/>
                <a:gd name="T12" fmla="*/ 0 w 552"/>
                <a:gd name="T13" fmla="*/ 0 h 535"/>
                <a:gd name="T14" fmla="*/ 0 w 552"/>
                <a:gd name="T15" fmla="*/ 0 h 535"/>
                <a:gd name="T16" fmla="*/ 0 w 552"/>
                <a:gd name="T17" fmla="*/ 0 h 535"/>
                <a:gd name="T18" fmla="*/ 0 w 552"/>
                <a:gd name="T19" fmla="*/ 0 h 535"/>
                <a:gd name="T20" fmla="*/ 0 w 552"/>
                <a:gd name="T21" fmla="*/ 0 h 535"/>
                <a:gd name="T22" fmla="*/ 0 w 552"/>
                <a:gd name="T23" fmla="*/ 0 h 535"/>
                <a:gd name="T24" fmla="*/ 0 w 552"/>
                <a:gd name="T25" fmla="*/ 0 h 535"/>
                <a:gd name="T26" fmla="*/ 0 w 552"/>
                <a:gd name="T27" fmla="*/ 0 h 535"/>
                <a:gd name="T28" fmla="*/ 0 w 552"/>
                <a:gd name="T29" fmla="*/ 0 h 535"/>
                <a:gd name="T30" fmla="*/ 0 w 552"/>
                <a:gd name="T31" fmla="*/ 0 h 535"/>
                <a:gd name="T32" fmla="*/ 0 w 552"/>
                <a:gd name="T33" fmla="*/ 0 h 535"/>
                <a:gd name="T34" fmla="*/ 0 w 552"/>
                <a:gd name="T35" fmla="*/ 0 h 535"/>
                <a:gd name="T36" fmla="*/ 0 w 552"/>
                <a:gd name="T37" fmla="*/ 0 h 535"/>
                <a:gd name="T38" fmla="*/ 0 w 552"/>
                <a:gd name="T39" fmla="*/ 0 h 535"/>
                <a:gd name="T40" fmla="*/ 0 w 552"/>
                <a:gd name="T41" fmla="*/ 0 h 535"/>
                <a:gd name="T42" fmla="*/ 0 w 552"/>
                <a:gd name="T43" fmla="*/ 0 h 535"/>
                <a:gd name="T44" fmla="*/ 0 w 552"/>
                <a:gd name="T45" fmla="*/ 0 h 535"/>
                <a:gd name="T46" fmla="*/ 0 w 552"/>
                <a:gd name="T47" fmla="*/ 0 h 535"/>
                <a:gd name="T48" fmla="*/ 0 w 552"/>
                <a:gd name="T49" fmla="*/ 0 h 535"/>
                <a:gd name="T50" fmla="*/ 0 w 552"/>
                <a:gd name="T51" fmla="*/ 0 h 535"/>
                <a:gd name="T52" fmla="*/ 0 w 552"/>
                <a:gd name="T53" fmla="*/ 0 h 535"/>
                <a:gd name="T54" fmla="*/ 0 w 552"/>
                <a:gd name="T55" fmla="*/ 0 h 535"/>
                <a:gd name="T56" fmla="*/ 0 w 552"/>
                <a:gd name="T57" fmla="*/ 0 h 535"/>
                <a:gd name="T58" fmla="*/ 0 w 552"/>
                <a:gd name="T59" fmla="*/ 0 h 535"/>
                <a:gd name="T60" fmla="*/ 0 w 552"/>
                <a:gd name="T61" fmla="*/ 0 h 535"/>
                <a:gd name="T62" fmla="*/ 0 w 552"/>
                <a:gd name="T63" fmla="*/ 0 h 535"/>
                <a:gd name="T64" fmla="*/ 0 w 552"/>
                <a:gd name="T65" fmla="*/ 0 h 535"/>
                <a:gd name="T66" fmla="*/ 0 w 552"/>
                <a:gd name="T67" fmla="*/ 0 h 535"/>
                <a:gd name="T68" fmla="*/ 0 w 552"/>
                <a:gd name="T69" fmla="*/ 0 h 535"/>
                <a:gd name="T70" fmla="*/ 0 w 552"/>
                <a:gd name="T71" fmla="*/ 0 h 535"/>
                <a:gd name="T72" fmla="*/ 0 w 552"/>
                <a:gd name="T73" fmla="*/ 0 h 535"/>
                <a:gd name="T74" fmla="*/ 0 w 552"/>
                <a:gd name="T75" fmla="*/ 0 h 5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52"/>
                <a:gd name="T115" fmla="*/ 0 h 535"/>
                <a:gd name="T116" fmla="*/ 552 w 552"/>
                <a:gd name="T117" fmla="*/ 535 h 53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52" h="535">
                  <a:moveTo>
                    <a:pt x="0" y="255"/>
                  </a:moveTo>
                  <a:lnTo>
                    <a:pt x="7" y="209"/>
                  </a:lnTo>
                  <a:lnTo>
                    <a:pt x="18" y="164"/>
                  </a:lnTo>
                  <a:lnTo>
                    <a:pt x="26" y="131"/>
                  </a:lnTo>
                  <a:lnTo>
                    <a:pt x="39" y="115"/>
                  </a:lnTo>
                  <a:lnTo>
                    <a:pt x="52" y="104"/>
                  </a:lnTo>
                  <a:lnTo>
                    <a:pt x="67" y="103"/>
                  </a:lnTo>
                  <a:lnTo>
                    <a:pt x="83" y="107"/>
                  </a:lnTo>
                  <a:lnTo>
                    <a:pt x="98" y="121"/>
                  </a:lnTo>
                  <a:lnTo>
                    <a:pt x="106" y="140"/>
                  </a:lnTo>
                  <a:lnTo>
                    <a:pt x="112" y="165"/>
                  </a:lnTo>
                  <a:lnTo>
                    <a:pt x="141" y="331"/>
                  </a:lnTo>
                  <a:lnTo>
                    <a:pt x="148" y="356"/>
                  </a:lnTo>
                  <a:lnTo>
                    <a:pt x="154" y="373"/>
                  </a:lnTo>
                  <a:lnTo>
                    <a:pt x="172" y="385"/>
                  </a:lnTo>
                  <a:lnTo>
                    <a:pt x="188" y="386"/>
                  </a:lnTo>
                  <a:lnTo>
                    <a:pt x="203" y="378"/>
                  </a:lnTo>
                  <a:lnTo>
                    <a:pt x="212" y="359"/>
                  </a:lnTo>
                  <a:lnTo>
                    <a:pt x="219" y="331"/>
                  </a:lnTo>
                  <a:lnTo>
                    <a:pt x="258" y="88"/>
                  </a:lnTo>
                  <a:lnTo>
                    <a:pt x="264" y="52"/>
                  </a:lnTo>
                  <a:lnTo>
                    <a:pt x="271" y="29"/>
                  </a:lnTo>
                  <a:lnTo>
                    <a:pt x="280" y="12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27" y="5"/>
                  </a:lnTo>
                  <a:lnTo>
                    <a:pt x="340" y="26"/>
                  </a:lnTo>
                  <a:lnTo>
                    <a:pt x="347" y="43"/>
                  </a:lnTo>
                  <a:lnTo>
                    <a:pt x="353" y="68"/>
                  </a:lnTo>
                  <a:lnTo>
                    <a:pt x="412" y="460"/>
                  </a:lnTo>
                  <a:lnTo>
                    <a:pt x="419" y="492"/>
                  </a:lnTo>
                  <a:lnTo>
                    <a:pt x="429" y="520"/>
                  </a:lnTo>
                  <a:lnTo>
                    <a:pt x="441" y="530"/>
                  </a:lnTo>
                  <a:lnTo>
                    <a:pt x="462" y="535"/>
                  </a:lnTo>
                  <a:lnTo>
                    <a:pt x="478" y="518"/>
                  </a:lnTo>
                  <a:lnTo>
                    <a:pt x="488" y="495"/>
                  </a:lnTo>
                  <a:lnTo>
                    <a:pt x="496" y="461"/>
                  </a:lnTo>
                  <a:lnTo>
                    <a:pt x="552" y="107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2" name="Freeform 75">
              <a:extLst>
                <a:ext uri="{FF2B5EF4-FFF2-40B4-BE49-F238E27FC236}">
                  <a16:creationId xmlns:a16="http://schemas.microsoft.com/office/drawing/2014/main" id="{888B2A4A-F566-46AB-B4DE-5E2EC1EE8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3965"/>
              <a:ext cx="157" cy="254"/>
            </a:xfrm>
            <a:custGeom>
              <a:avLst/>
              <a:gdLst>
                <a:gd name="T0" fmla="*/ 0 w 943"/>
                <a:gd name="T1" fmla="*/ 0 h 1524"/>
                <a:gd name="T2" fmla="*/ 0 w 943"/>
                <a:gd name="T3" fmla="*/ 0 h 1524"/>
                <a:gd name="T4" fmla="*/ 0 w 943"/>
                <a:gd name="T5" fmla="*/ 0 h 1524"/>
                <a:gd name="T6" fmla="*/ 0 w 943"/>
                <a:gd name="T7" fmla="*/ 0 h 1524"/>
                <a:gd name="T8" fmla="*/ 0 w 943"/>
                <a:gd name="T9" fmla="*/ 0 h 1524"/>
                <a:gd name="T10" fmla="*/ 0 w 943"/>
                <a:gd name="T11" fmla="*/ 0 h 1524"/>
                <a:gd name="T12" fmla="*/ 0 w 943"/>
                <a:gd name="T13" fmla="*/ 0 h 1524"/>
                <a:gd name="T14" fmla="*/ 0 w 943"/>
                <a:gd name="T15" fmla="*/ 0 h 1524"/>
                <a:gd name="T16" fmla="*/ 0 w 943"/>
                <a:gd name="T17" fmla="*/ 0 h 1524"/>
                <a:gd name="T18" fmla="*/ 0 w 943"/>
                <a:gd name="T19" fmla="*/ 0 h 1524"/>
                <a:gd name="T20" fmla="*/ 0 w 943"/>
                <a:gd name="T21" fmla="*/ 0 h 1524"/>
                <a:gd name="T22" fmla="*/ 0 w 943"/>
                <a:gd name="T23" fmla="*/ 0 h 1524"/>
                <a:gd name="T24" fmla="*/ 0 w 943"/>
                <a:gd name="T25" fmla="*/ 0 h 1524"/>
                <a:gd name="T26" fmla="*/ 0 w 943"/>
                <a:gd name="T27" fmla="*/ 0 h 1524"/>
                <a:gd name="T28" fmla="*/ 0 w 943"/>
                <a:gd name="T29" fmla="*/ 0 h 1524"/>
                <a:gd name="T30" fmla="*/ 0 w 943"/>
                <a:gd name="T31" fmla="*/ 0 h 1524"/>
                <a:gd name="T32" fmla="*/ 0 w 943"/>
                <a:gd name="T33" fmla="*/ 0 h 1524"/>
                <a:gd name="T34" fmla="*/ 0 w 943"/>
                <a:gd name="T35" fmla="*/ 0 h 1524"/>
                <a:gd name="T36" fmla="*/ 0 w 943"/>
                <a:gd name="T37" fmla="*/ 0 h 1524"/>
                <a:gd name="T38" fmla="*/ 0 w 943"/>
                <a:gd name="T39" fmla="*/ 0 h 1524"/>
                <a:gd name="T40" fmla="*/ 0 w 943"/>
                <a:gd name="T41" fmla="*/ 0 h 1524"/>
                <a:gd name="T42" fmla="*/ 0 w 943"/>
                <a:gd name="T43" fmla="*/ 0 h 1524"/>
                <a:gd name="T44" fmla="*/ 0 w 943"/>
                <a:gd name="T45" fmla="*/ 0 h 1524"/>
                <a:gd name="T46" fmla="*/ 0 w 943"/>
                <a:gd name="T47" fmla="*/ 0 h 1524"/>
                <a:gd name="T48" fmla="*/ 0 w 943"/>
                <a:gd name="T49" fmla="*/ 0 h 1524"/>
                <a:gd name="T50" fmla="*/ 0 w 943"/>
                <a:gd name="T51" fmla="*/ 0 h 1524"/>
                <a:gd name="T52" fmla="*/ 0 w 943"/>
                <a:gd name="T53" fmla="*/ 0 h 1524"/>
                <a:gd name="T54" fmla="*/ 0 w 943"/>
                <a:gd name="T55" fmla="*/ 0 h 1524"/>
                <a:gd name="T56" fmla="*/ 0 w 943"/>
                <a:gd name="T57" fmla="*/ 0 h 1524"/>
                <a:gd name="T58" fmla="*/ 0 w 943"/>
                <a:gd name="T59" fmla="*/ 0 h 1524"/>
                <a:gd name="T60" fmla="*/ 0 w 943"/>
                <a:gd name="T61" fmla="*/ 0 h 1524"/>
                <a:gd name="T62" fmla="*/ 0 w 943"/>
                <a:gd name="T63" fmla="*/ 0 h 1524"/>
                <a:gd name="T64" fmla="*/ 0 w 943"/>
                <a:gd name="T65" fmla="*/ 0 h 1524"/>
                <a:gd name="T66" fmla="*/ 0 w 943"/>
                <a:gd name="T67" fmla="*/ 0 h 1524"/>
                <a:gd name="T68" fmla="*/ 0 w 943"/>
                <a:gd name="T69" fmla="*/ 0 h 1524"/>
                <a:gd name="T70" fmla="*/ 0 w 943"/>
                <a:gd name="T71" fmla="*/ 0 h 1524"/>
                <a:gd name="T72" fmla="*/ 0 w 943"/>
                <a:gd name="T73" fmla="*/ 0 h 1524"/>
                <a:gd name="T74" fmla="*/ 0 w 943"/>
                <a:gd name="T75" fmla="*/ 0 h 1524"/>
                <a:gd name="T76" fmla="*/ 0 w 943"/>
                <a:gd name="T77" fmla="*/ 0 h 1524"/>
                <a:gd name="T78" fmla="*/ 0 w 943"/>
                <a:gd name="T79" fmla="*/ 0 h 1524"/>
                <a:gd name="T80" fmla="*/ 0 w 943"/>
                <a:gd name="T81" fmla="*/ 0 h 1524"/>
                <a:gd name="T82" fmla="*/ 0 w 943"/>
                <a:gd name="T83" fmla="*/ 0 h 1524"/>
                <a:gd name="T84" fmla="*/ 0 w 943"/>
                <a:gd name="T85" fmla="*/ 0 h 1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43"/>
                <a:gd name="T130" fmla="*/ 0 h 1524"/>
                <a:gd name="T131" fmla="*/ 943 w 943"/>
                <a:gd name="T132" fmla="*/ 1524 h 1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43" h="1524">
                  <a:moveTo>
                    <a:pt x="0" y="622"/>
                  </a:moveTo>
                  <a:lnTo>
                    <a:pt x="49" y="336"/>
                  </a:lnTo>
                  <a:lnTo>
                    <a:pt x="55" y="313"/>
                  </a:lnTo>
                  <a:lnTo>
                    <a:pt x="71" y="301"/>
                  </a:lnTo>
                  <a:lnTo>
                    <a:pt x="84" y="297"/>
                  </a:lnTo>
                  <a:lnTo>
                    <a:pt x="105" y="301"/>
                  </a:lnTo>
                  <a:lnTo>
                    <a:pt x="116" y="314"/>
                  </a:lnTo>
                  <a:lnTo>
                    <a:pt x="122" y="336"/>
                  </a:lnTo>
                  <a:lnTo>
                    <a:pt x="236" y="1164"/>
                  </a:lnTo>
                  <a:lnTo>
                    <a:pt x="247" y="1207"/>
                  </a:lnTo>
                  <a:lnTo>
                    <a:pt x="258" y="1222"/>
                  </a:lnTo>
                  <a:lnTo>
                    <a:pt x="276" y="1230"/>
                  </a:lnTo>
                  <a:lnTo>
                    <a:pt x="290" y="1234"/>
                  </a:lnTo>
                  <a:lnTo>
                    <a:pt x="309" y="1227"/>
                  </a:lnTo>
                  <a:lnTo>
                    <a:pt x="324" y="1209"/>
                  </a:lnTo>
                  <a:lnTo>
                    <a:pt x="335" y="1164"/>
                  </a:lnTo>
                  <a:lnTo>
                    <a:pt x="448" y="204"/>
                  </a:lnTo>
                  <a:lnTo>
                    <a:pt x="455" y="158"/>
                  </a:lnTo>
                  <a:lnTo>
                    <a:pt x="462" y="143"/>
                  </a:lnTo>
                  <a:lnTo>
                    <a:pt x="470" y="129"/>
                  </a:lnTo>
                  <a:lnTo>
                    <a:pt x="483" y="118"/>
                  </a:lnTo>
                  <a:lnTo>
                    <a:pt x="499" y="116"/>
                  </a:lnTo>
                  <a:lnTo>
                    <a:pt x="517" y="122"/>
                  </a:lnTo>
                  <a:lnTo>
                    <a:pt x="531" y="132"/>
                  </a:lnTo>
                  <a:lnTo>
                    <a:pt x="539" y="143"/>
                  </a:lnTo>
                  <a:lnTo>
                    <a:pt x="548" y="158"/>
                  </a:lnTo>
                  <a:lnTo>
                    <a:pt x="555" y="197"/>
                  </a:lnTo>
                  <a:lnTo>
                    <a:pt x="658" y="1428"/>
                  </a:lnTo>
                  <a:lnTo>
                    <a:pt x="665" y="1480"/>
                  </a:lnTo>
                  <a:lnTo>
                    <a:pt x="674" y="1505"/>
                  </a:lnTo>
                  <a:lnTo>
                    <a:pt x="692" y="1517"/>
                  </a:lnTo>
                  <a:lnTo>
                    <a:pt x="710" y="1524"/>
                  </a:lnTo>
                  <a:lnTo>
                    <a:pt x="727" y="1517"/>
                  </a:lnTo>
                  <a:lnTo>
                    <a:pt x="736" y="1505"/>
                  </a:lnTo>
                  <a:lnTo>
                    <a:pt x="742" y="1484"/>
                  </a:lnTo>
                  <a:lnTo>
                    <a:pt x="748" y="1432"/>
                  </a:lnTo>
                  <a:lnTo>
                    <a:pt x="882" y="87"/>
                  </a:lnTo>
                  <a:lnTo>
                    <a:pt x="888" y="59"/>
                  </a:lnTo>
                  <a:lnTo>
                    <a:pt x="897" y="34"/>
                  </a:lnTo>
                  <a:lnTo>
                    <a:pt x="908" y="17"/>
                  </a:lnTo>
                  <a:lnTo>
                    <a:pt x="919" y="5"/>
                  </a:lnTo>
                  <a:lnTo>
                    <a:pt x="931" y="0"/>
                  </a:lnTo>
                  <a:lnTo>
                    <a:pt x="943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Freeform 76">
              <a:extLst>
                <a:ext uri="{FF2B5EF4-FFF2-40B4-BE49-F238E27FC236}">
                  <a16:creationId xmlns:a16="http://schemas.microsoft.com/office/drawing/2014/main" id="{F7F60E64-69D4-46CE-A19E-54CBCC1E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4051"/>
              <a:ext cx="92" cy="89"/>
            </a:xfrm>
            <a:custGeom>
              <a:avLst/>
              <a:gdLst>
                <a:gd name="T0" fmla="*/ 0 w 551"/>
                <a:gd name="T1" fmla="*/ 0 h 535"/>
                <a:gd name="T2" fmla="*/ 0 w 551"/>
                <a:gd name="T3" fmla="*/ 0 h 535"/>
                <a:gd name="T4" fmla="*/ 0 w 551"/>
                <a:gd name="T5" fmla="*/ 0 h 535"/>
                <a:gd name="T6" fmla="*/ 0 w 551"/>
                <a:gd name="T7" fmla="*/ 0 h 535"/>
                <a:gd name="T8" fmla="*/ 0 w 551"/>
                <a:gd name="T9" fmla="*/ 0 h 535"/>
                <a:gd name="T10" fmla="*/ 0 w 551"/>
                <a:gd name="T11" fmla="*/ 0 h 535"/>
                <a:gd name="T12" fmla="*/ 0 w 551"/>
                <a:gd name="T13" fmla="*/ 0 h 535"/>
                <a:gd name="T14" fmla="*/ 0 w 551"/>
                <a:gd name="T15" fmla="*/ 0 h 535"/>
                <a:gd name="T16" fmla="*/ 0 w 551"/>
                <a:gd name="T17" fmla="*/ 0 h 535"/>
                <a:gd name="T18" fmla="*/ 0 w 551"/>
                <a:gd name="T19" fmla="*/ 0 h 535"/>
                <a:gd name="T20" fmla="*/ 0 w 551"/>
                <a:gd name="T21" fmla="*/ 0 h 535"/>
                <a:gd name="T22" fmla="*/ 0 w 551"/>
                <a:gd name="T23" fmla="*/ 0 h 535"/>
                <a:gd name="T24" fmla="*/ 0 w 551"/>
                <a:gd name="T25" fmla="*/ 0 h 535"/>
                <a:gd name="T26" fmla="*/ 0 w 551"/>
                <a:gd name="T27" fmla="*/ 0 h 535"/>
                <a:gd name="T28" fmla="*/ 0 w 551"/>
                <a:gd name="T29" fmla="*/ 0 h 535"/>
                <a:gd name="T30" fmla="*/ 0 w 551"/>
                <a:gd name="T31" fmla="*/ 0 h 535"/>
                <a:gd name="T32" fmla="*/ 0 w 551"/>
                <a:gd name="T33" fmla="*/ 0 h 535"/>
                <a:gd name="T34" fmla="*/ 0 w 551"/>
                <a:gd name="T35" fmla="*/ 0 h 535"/>
                <a:gd name="T36" fmla="*/ 0 w 551"/>
                <a:gd name="T37" fmla="*/ 0 h 535"/>
                <a:gd name="T38" fmla="*/ 0 w 551"/>
                <a:gd name="T39" fmla="*/ 0 h 535"/>
                <a:gd name="T40" fmla="*/ 0 w 551"/>
                <a:gd name="T41" fmla="*/ 0 h 535"/>
                <a:gd name="T42" fmla="*/ 0 w 551"/>
                <a:gd name="T43" fmla="*/ 0 h 535"/>
                <a:gd name="T44" fmla="*/ 0 w 551"/>
                <a:gd name="T45" fmla="*/ 0 h 535"/>
                <a:gd name="T46" fmla="*/ 0 w 551"/>
                <a:gd name="T47" fmla="*/ 0 h 535"/>
                <a:gd name="T48" fmla="*/ 0 w 551"/>
                <a:gd name="T49" fmla="*/ 0 h 535"/>
                <a:gd name="T50" fmla="*/ 0 w 551"/>
                <a:gd name="T51" fmla="*/ 0 h 535"/>
                <a:gd name="T52" fmla="*/ 0 w 551"/>
                <a:gd name="T53" fmla="*/ 0 h 535"/>
                <a:gd name="T54" fmla="*/ 0 w 551"/>
                <a:gd name="T55" fmla="*/ 0 h 535"/>
                <a:gd name="T56" fmla="*/ 0 w 551"/>
                <a:gd name="T57" fmla="*/ 0 h 535"/>
                <a:gd name="T58" fmla="*/ 0 w 551"/>
                <a:gd name="T59" fmla="*/ 0 h 535"/>
                <a:gd name="T60" fmla="*/ 0 w 551"/>
                <a:gd name="T61" fmla="*/ 0 h 535"/>
                <a:gd name="T62" fmla="*/ 0 w 551"/>
                <a:gd name="T63" fmla="*/ 0 h 535"/>
                <a:gd name="T64" fmla="*/ 0 w 551"/>
                <a:gd name="T65" fmla="*/ 0 h 535"/>
                <a:gd name="T66" fmla="*/ 0 w 551"/>
                <a:gd name="T67" fmla="*/ 0 h 535"/>
                <a:gd name="T68" fmla="*/ 0 w 551"/>
                <a:gd name="T69" fmla="*/ 0 h 535"/>
                <a:gd name="T70" fmla="*/ 0 w 551"/>
                <a:gd name="T71" fmla="*/ 0 h 535"/>
                <a:gd name="T72" fmla="*/ 0 w 551"/>
                <a:gd name="T73" fmla="*/ 0 h 535"/>
                <a:gd name="T74" fmla="*/ 0 w 551"/>
                <a:gd name="T75" fmla="*/ 0 h 5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51"/>
                <a:gd name="T115" fmla="*/ 0 h 535"/>
                <a:gd name="T116" fmla="*/ 551 w 551"/>
                <a:gd name="T117" fmla="*/ 535 h 53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51" h="535">
                  <a:moveTo>
                    <a:pt x="551" y="255"/>
                  </a:moveTo>
                  <a:lnTo>
                    <a:pt x="544" y="209"/>
                  </a:lnTo>
                  <a:lnTo>
                    <a:pt x="534" y="164"/>
                  </a:lnTo>
                  <a:lnTo>
                    <a:pt x="525" y="131"/>
                  </a:lnTo>
                  <a:lnTo>
                    <a:pt x="514" y="115"/>
                  </a:lnTo>
                  <a:lnTo>
                    <a:pt x="499" y="104"/>
                  </a:lnTo>
                  <a:lnTo>
                    <a:pt x="486" y="103"/>
                  </a:lnTo>
                  <a:lnTo>
                    <a:pt x="468" y="107"/>
                  </a:lnTo>
                  <a:lnTo>
                    <a:pt x="455" y="121"/>
                  </a:lnTo>
                  <a:lnTo>
                    <a:pt x="446" y="140"/>
                  </a:lnTo>
                  <a:lnTo>
                    <a:pt x="439" y="165"/>
                  </a:lnTo>
                  <a:lnTo>
                    <a:pt x="411" y="331"/>
                  </a:lnTo>
                  <a:lnTo>
                    <a:pt x="404" y="356"/>
                  </a:lnTo>
                  <a:lnTo>
                    <a:pt x="398" y="373"/>
                  </a:lnTo>
                  <a:lnTo>
                    <a:pt x="381" y="385"/>
                  </a:lnTo>
                  <a:lnTo>
                    <a:pt x="364" y="386"/>
                  </a:lnTo>
                  <a:lnTo>
                    <a:pt x="349" y="378"/>
                  </a:lnTo>
                  <a:lnTo>
                    <a:pt x="341" y="359"/>
                  </a:lnTo>
                  <a:lnTo>
                    <a:pt x="333" y="331"/>
                  </a:lnTo>
                  <a:lnTo>
                    <a:pt x="295" y="88"/>
                  </a:lnTo>
                  <a:lnTo>
                    <a:pt x="288" y="52"/>
                  </a:lnTo>
                  <a:lnTo>
                    <a:pt x="281" y="29"/>
                  </a:lnTo>
                  <a:lnTo>
                    <a:pt x="271" y="12"/>
                  </a:lnTo>
                  <a:lnTo>
                    <a:pt x="260" y="4"/>
                  </a:lnTo>
                  <a:lnTo>
                    <a:pt x="242" y="0"/>
                  </a:lnTo>
                  <a:lnTo>
                    <a:pt x="225" y="5"/>
                  </a:lnTo>
                  <a:lnTo>
                    <a:pt x="210" y="26"/>
                  </a:lnTo>
                  <a:lnTo>
                    <a:pt x="204" y="43"/>
                  </a:lnTo>
                  <a:lnTo>
                    <a:pt x="199" y="68"/>
                  </a:lnTo>
                  <a:lnTo>
                    <a:pt x="141" y="460"/>
                  </a:lnTo>
                  <a:lnTo>
                    <a:pt x="134" y="492"/>
                  </a:lnTo>
                  <a:lnTo>
                    <a:pt x="123" y="520"/>
                  </a:lnTo>
                  <a:lnTo>
                    <a:pt x="111" y="530"/>
                  </a:lnTo>
                  <a:lnTo>
                    <a:pt x="90" y="535"/>
                  </a:lnTo>
                  <a:lnTo>
                    <a:pt x="73" y="518"/>
                  </a:lnTo>
                  <a:lnTo>
                    <a:pt x="63" y="495"/>
                  </a:lnTo>
                  <a:lnTo>
                    <a:pt x="56" y="461"/>
                  </a:lnTo>
                  <a:lnTo>
                    <a:pt x="0" y="107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Freeform 77">
              <a:extLst>
                <a:ext uri="{FF2B5EF4-FFF2-40B4-BE49-F238E27FC236}">
                  <a16:creationId xmlns:a16="http://schemas.microsoft.com/office/drawing/2014/main" id="{D4DE115F-3149-4054-997D-F644217BC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" y="3965"/>
              <a:ext cx="157" cy="254"/>
            </a:xfrm>
            <a:custGeom>
              <a:avLst/>
              <a:gdLst>
                <a:gd name="T0" fmla="*/ 0 w 943"/>
                <a:gd name="T1" fmla="*/ 0 h 1524"/>
                <a:gd name="T2" fmla="*/ 0 w 943"/>
                <a:gd name="T3" fmla="*/ 0 h 1524"/>
                <a:gd name="T4" fmla="*/ 0 w 943"/>
                <a:gd name="T5" fmla="*/ 0 h 1524"/>
                <a:gd name="T6" fmla="*/ 0 w 943"/>
                <a:gd name="T7" fmla="*/ 0 h 1524"/>
                <a:gd name="T8" fmla="*/ 0 w 943"/>
                <a:gd name="T9" fmla="*/ 0 h 1524"/>
                <a:gd name="T10" fmla="*/ 0 w 943"/>
                <a:gd name="T11" fmla="*/ 0 h 1524"/>
                <a:gd name="T12" fmla="*/ 0 w 943"/>
                <a:gd name="T13" fmla="*/ 0 h 1524"/>
                <a:gd name="T14" fmla="*/ 0 w 943"/>
                <a:gd name="T15" fmla="*/ 0 h 1524"/>
                <a:gd name="T16" fmla="*/ 0 w 943"/>
                <a:gd name="T17" fmla="*/ 0 h 1524"/>
                <a:gd name="T18" fmla="*/ 0 w 943"/>
                <a:gd name="T19" fmla="*/ 0 h 1524"/>
                <a:gd name="T20" fmla="*/ 0 w 943"/>
                <a:gd name="T21" fmla="*/ 0 h 1524"/>
                <a:gd name="T22" fmla="*/ 0 w 943"/>
                <a:gd name="T23" fmla="*/ 0 h 1524"/>
                <a:gd name="T24" fmla="*/ 0 w 943"/>
                <a:gd name="T25" fmla="*/ 0 h 1524"/>
                <a:gd name="T26" fmla="*/ 0 w 943"/>
                <a:gd name="T27" fmla="*/ 0 h 1524"/>
                <a:gd name="T28" fmla="*/ 0 w 943"/>
                <a:gd name="T29" fmla="*/ 0 h 1524"/>
                <a:gd name="T30" fmla="*/ 0 w 943"/>
                <a:gd name="T31" fmla="*/ 0 h 1524"/>
                <a:gd name="T32" fmla="*/ 0 w 943"/>
                <a:gd name="T33" fmla="*/ 0 h 1524"/>
                <a:gd name="T34" fmla="*/ 0 w 943"/>
                <a:gd name="T35" fmla="*/ 0 h 1524"/>
                <a:gd name="T36" fmla="*/ 0 w 943"/>
                <a:gd name="T37" fmla="*/ 0 h 1524"/>
                <a:gd name="T38" fmla="*/ 0 w 943"/>
                <a:gd name="T39" fmla="*/ 0 h 1524"/>
                <a:gd name="T40" fmla="*/ 0 w 943"/>
                <a:gd name="T41" fmla="*/ 0 h 1524"/>
                <a:gd name="T42" fmla="*/ 0 w 943"/>
                <a:gd name="T43" fmla="*/ 0 h 1524"/>
                <a:gd name="T44" fmla="*/ 0 w 943"/>
                <a:gd name="T45" fmla="*/ 0 h 1524"/>
                <a:gd name="T46" fmla="*/ 0 w 943"/>
                <a:gd name="T47" fmla="*/ 0 h 1524"/>
                <a:gd name="T48" fmla="*/ 0 w 943"/>
                <a:gd name="T49" fmla="*/ 0 h 1524"/>
                <a:gd name="T50" fmla="*/ 0 w 943"/>
                <a:gd name="T51" fmla="*/ 0 h 1524"/>
                <a:gd name="T52" fmla="*/ 0 w 943"/>
                <a:gd name="T53" fmla="*/ 0 h 1524"/>
                <a:gd name="T54" fmla="*/ 0 w 943"/>
                <a:gd name="T55" fmla="*/ 0 h 1524"/>
                <a:gd name="T56" fmla="*/ 0 w 943"/>
                <a:gd name="T57" fmla="*/ 0 h 1524"/>
                <a:gd name="T58" fmla="*/ 0 w 943"/>
                <a:gd name="T59" fmla="*/ 0 h 1524"/>
                <a:gd name="T60" fmla="*/ 0 w 943"/>
                <a:gd name="T61" fmla="*/ 0 h 1524"/>
                <a:gd name="T62" fmla="*/ 0 w 943"/>
                <a:gd name="T63" fmla="*/ 0 h 1524"/>
                <a:gd name="T64" fmla="*/ 0 w 943"/>
                <a:gd name="T65" fmla="*/ 0 h 1524"/>
                <a:gd name="T66" fmla="*/ 0 w 943"/>
                <a:gd name="T67" fmla="*/ 0 h 1524"/>
                <a:gd name="T68" fmla="*/ 0 w 943"/>
                <a:gd name="T69" fmla="*/ 0 h 1524"/>
                <a:gd name="T70" fmla="*/ 0 w 943"/>
                <a:gd name="T71" fmla="*/ 0 h 1524"/>
                <a:gd name="T72" fmla="*/ 0 w 943"/>
                <a:gd name="T73" fmla="*/ 0 h 1524"/>
                <a:gd name="T74" fmla="*/ 0 w 943"/>
                <a:gd name="T75" fmla="*/ 0 h 1524"/>
                <a:gd name="T76" fmla="*/ 0 w 943"/>
                <a:gd name="T77" fmla="*/ 0 h 1524"/>
                <a:gd name="T78" fmla="*/ 0 w 943"/>
                <a:gd name="T79" fmla="*/ 0 h 1524"/>
                <a:gd name="T80" fmla="*/ 0 w 943"/>
                <a:gd name="T81" fmla="*/ 0 h 1524"/>
                <a:gd name="T82" fmla="*/ 0 w 943"/>
                <a:gd name="T83" fmla="*/ 0 h 1524"/>
                <a:gd name="T84" fmla="*/ 0 w 943"/>
                <a:gd name="T85" fmla="*/ 0 h 15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43"/>
                <a:gd name="T130" fmla="*/ 0 h 1524"/>
                <a:gd name="T131" fmla="*/ 943 w 943"/>
                <a:gd name="T132" fmla="*/ 1524 h 15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43" h="1524">
                  <a:moveTo>
                    <a:pt x="943" y="626"/>
                  </a:moveTo>
                  <a:lnTo>
                    <a:pt x="895" y="336"/>
                  </a:lnTo>
                  <a:lnTo>
                    <a:pt x="887" y="313"/>
                  </a:lnTo>
                  <a:lnTo>
                    <a:pt x="873" y="301"/>
                  </a:lnTo>
                  <a:lnTo>
                    <a:pt x="859" y="297"/>
                  </a:lnTo>
                  <a:lnTo>
                    <a:pt x="837" y="301"/>
                  </a:lnTo>
                  <a:lnTo>
                    <a:pt x="828" y="314"/>
                  </a:lnTo>
                  <a:lnTo>
                    <a:pt x="819" y="336"/>
                  </a:lnTo>
                  <a:lnTo>
                    <a:pt x="706" y="1164"/>
                  </a:lnTo>
                  <a:lnTo>
                    <a:pt x="695" y="1207"/>
                  </a:lnTo>
                  <a:lnTo>
                    <a:pt x="686" y="1222"/>
                  </a:lnTo>
                  <a:lnTo>
                    <a:pt x="667" y="1230"/>
                  </a:lnTo>
                  <a:lnTo>
                    <a:pt x="652" y="1234"/>
                  </a:lnTo>
                  <a:lnTo>
                    <a:pt x="633" y="1227"/>
                  </a:lnTo>
                  <a:lnTo>
                    <a:pt x="619" y="1209"/>
                  </a:lnTo>
                  <a:lnTo>
                    <a:pt x="608" y="1164"/>
                  </a:lnTo>
                  <a:lnTo>
                    <a:pt x="495" y="204"/>
                  </a:lnTo>
                  <a:lnTo>
                    <a:pt x="486" y="158"/>
                  </a:lnTo>
                  <a:lnTo>
                    <a:pt x="482" y="143"/>
                  </a:lnTo>
                  <a:lnTo>
                    <a:pt x="473" y="129"/>
                  </a:lnTo>
                  <a:lnTo>
                    <a:pt x="459" y="118"/>
                  </a:lnTo>
                  <a:lnTo>
                    <a:pt x="446" y="116"/>
                  </a:lnTo>
                  <a:lnTo>
                    <a:pt x="427" y="122"/>
                  </a:lnTo>
                  <a:lnTo>
                    <a:pt x="411" y="132"/>
                  </a:lnTo>
                  <a:lnTo>
                    <a:pt x="403" y="143"/>
                  </a:lnTo>
                  <a:lnTo>
                    <a:pt x="396" y="158"/>
                  </a:lnTo>
                  <a:lnTo>
                    <a:pt x="389" y="197"/>
                  </a:lnTo>
                  <a:lnTo>
                    <a:pt x="285" y="1428"/>
                  </a:lnTo>
                  <a:lnTo>
                    <a:pt x="278" y="1480"/>
                  </a:lnTo>
                  <a:lnTo>
                    <a:pt x="268" y="1505"/>
                  </a:lnTo>
                  <a:lnTo>
                    <a:pt x="250" y="1517"/>
                  </a:lnTo>
                  <a:lnTo>
                    <a:pt x="233" y="1524"/>
                  </a:lnTo>
                  <a:lnTo>
                    <a:pt x="217" y="1517"/>
                  </a:lnTo>
                  <a:lnTo>
                    <a:pt x="207" y="1505"/>
                  </a:lnTo>
                  <a:lnTo>
                    <a:pt x="200" y="1484"/>
                  </a:lnTo>
                  <a:lnTo>
                    <a:pt x="194" y="1432"/>
                  </a:lnTo>
                  <a:lnTo>
                    <a:pt x="60" y="87"/>
                  </a:lnTo>
                  <a:lnTo>
                    <a:pt x="56" y="59"/>
                  </a:lnTo>
                  <a:lnTo>
                    <a:pt x="46" y="34"/>
                  </a:lnTo>
                  <a:lnTo>
                    <a:pt x="35" y="17"/>
                  </a:lnTo>
                  <a:lnTo>
                    <a:pt x="25" y="5"/>
                  </a:lnTo>
                  <a:lnTo>
                    <a:pt x="1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81" name="Line 78">
            <a:extLst>
              <a:ext uri="{FF2B5EF4-FFF2-40B4-BE49-F238E27FC236}">
                <a16:creationId xmlns:a16="http://schemas.microsoft.com/office/drawing/2014/main" id="{89BC2830-36A3-43F9-A11B-8F95D403C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132013"/>
            <a:ext cx="7735887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82" name="Rectangle 79">
            <a:extLst>
              <a:ext uri="{FF2B5EF4-FFF2-40B4-BE49-F238E27FC236}">
                <a16:creationId xmlns:a16="http://schemas.microsoft.com/office/drawing/2014/main" id="{0F3F5587-8393-491B-92D9-5A48FB827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1700213"/>
            <a:ext cx="15779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solidFill>
                  <a:schemeClr val="hlink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数据通信系统</a:t>
            </a:r>
          </a:p>
        </p:txBody>
      </p:sp>
      <p:grpSp>
        <p:nvGrpSpPr>
          <p:cNvPr id="15" name="Group 80">
            <a:extLst>
              <a:ext uri="{FF2B5EF4-FFF2-40B4-BE49-F238E27FC236}">
                <a16:creationId xmlns:a16="http://schemas.microsoft.com/office/drawing/2014/main" id="{C42D17EF-A8E0-465C-9ADF-DEB517EAE784}"/>
              </a:ext>
            </a:extLst>
          </p:cNvPr>
          <p:cNvGrpSpPr>
            <a:grpSpLocks/>
          </p:cNvGrpSpPr>
          <p:nvPr/>
        </p:nvGrpSpPr>
        <p:grpSpPr bwMode="auto">
          <a:xfrm>
            <a:off x="433388" y="3246438"/>
            <a:ext cx="2838450" cy="1660525"/>
            <a:chOff x="273" y="2091"/>
            <a:chExt cx="1788" cy="1046"/>
          </a:xfrm>
        </p:grpSpPr>
        <p:sp>
          <p:nvSpPr>
            <p:cNvPr id="53297" name="Line 81">
              <a:extLst>
                <a:ext uri="{FF2B5EF4-FFF2-40B4-BE49-F238E27FC236}">
                  <a16:creationId xmlns:a16="http://schemas.microsoft.com/office/drawing/2014/main" id="{523AF6AF-5832-4FA3-859B-E944F59AF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1" y="2091"/>
              <a:ext cx="0" cy="104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prstDash val="dash"/>
              <a:round/>
              <a:headEnd type="non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3298" name="Group 82">
              <a:extLst>
                <a:ext uri="{FF2B5EF4-FFF2-40B4-BE49-F238E27FC236}">
                  <a16:creationId xmlns:a16="http://schemas.microsoft.com/office/drawing/2014/main" id="{13FDC752-96EE-4B40-AEF7-C0DEDC34C2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" y="2523"/>
              <a:ext cx="1788" cy="237"/>
              <a:chOff x="273" y="2523"/>
              <a:chExt cx="1788" cy="237"/>
            </a:xfrm>
          </p:grpSpPr>
          <p:sp>
            <p:nvSpPr>
              <p:cNvPr id="53299" name="Line 83">
                <a:extLst>
                  <a:ext uri="{FF2B5EF4-FFF2-40B4-BE49-F238E27FC236}">
                    <a16:creationId xmlns:a16="http://schemas.microsoft.com/office/drawing/2014/main" id="{C87EF5AF-2EA3-4B43-A668-28DBF9C26F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" y="2660"/>
                <a:ext cx="1788" cy="0"/>
              </a:xfrm>
              <a:prstGeom prst="line">
                <a:avLst/>
              </a:prstGeom>
              <a:noFill/>
              <a:ln w="28575">
                <a:solidFill>
                  <a:srgbClr val="333399"/>
                </a:solidFill>
                <a:round/>
                <a:headEnd type="triangle" w="sm" len="med"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0" name="Rectangle 84">
                <a:extLst>
                  <a:ext uri="{FF2B5EF4-FFF2-40B4-BE49-F238E27FC236}">
                    <a16:creationId xmlns:a16="http://schemas.microsoft.com/office/drawing/2014/main" id="{D7087279-0AA0-4313-86D1-57ACC611E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" y="2523"/>
                <a:ext cx="620" cy="237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>
                <a:lvl1pPr defTabSz="7620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defTabSz="7620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defTabSz="7620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defTabSz="7620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defTabSz="7620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kumimoji="1" lang="zh-CN" altLang="en-US">
                    <a:solidFill>
                      <a:srgbClr val="333399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源系统</a:t>
                </a:r>
              </a:p>
            </p:txBody>
          </p:sp>
        </p:grpSp>
      </p:grpSp>
      <p:grpSp>
        <p:nvGrpSpPr>
          <p:cNvPr id="17" name="Group 85">
            <a:extLst>
              <a:ext uri="{FF2B5EF4-FFF2-40B4-BE49-F238E27FC236}">
                <a16:creationId xmlns:a16="http://schemas.microsoft.com/office/drawing/2014/main" id="{93166313-A1B6-4520-BC20-A1A8EAA130AB}"/>
              </a:ext>
            </a:extLst>
          </p:cNvPr>
          <p:cNvGrpSpPr>
            <a:grpSpLocks/>
          </p:cNvGrpSpPr>
          <p:nvPr/>
        </p:nvGrpSpPr>
        <p:grpSpPr bwMode="auto">
          <a:xfrm>
            <a:off x="5541963" y="3948113"/>
            <a:ext cx="2840037" cy="376237"/>
            <a:chOff x="3491" y="2533"/>
            <a:chExt cx="1789" cy="237"/>
          </a:xfrm>
        </p:grpSpPr>
        <p:sp>
          <p:nvSpPr>
            <p:cNvPr id="53295" name="Line 86">
              <a:extLst>
                <a:ext uri="{FF2B5EF4-FFF2-40B4-BE49-F238E27FC236}">
                  <a16:creationId xmlns:a16="http://schemas.microsoft.com/office/drawing/2014/main" id="{0AF104A8-411A-4B73-971E-0A8A6C037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1" y="2660"/>
              <a:ext cx="1789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96" name="Rectangle 87">
              <a:extLst>
                <a:ext uri="{FF2B5EF4-FFF2-40B4-BE49-F238E27FC236}">
                  <a16:creationId xmlns:a16="http://schemas.microsoft.com/office/drawing/2014/main" id="{6BD38C1B-C76C-4FFC-A794-525E0E23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533"/>
              <a:ext cx="712" cy="237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rgbClr val="333399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目的系统</a:t>
              </a:r>
            </a:p>
          </p:txBody>
        </p:sp>
      </p:grpSp>
      <p:grpSp>
        <p:nvGrpSpPr>
          <p:cNvPr id="18" name="Group 88">
            <a:extLst>
              <a:ext uri="{FF2B5EF4-FFF2-40B4-BE49-F238E27FC236}">
                <a16:creationId xmlns:a16="http://schemas.microsoft.com/office/drawing/2014/main" id="{85959CCB-318C-46EE-847F-0805B671023F}"/>
              </a:ext>
            </a:extLst>
          </p:cNvPr>
          <p:cNvGrpSpPr>
            <a:grpSpLocks/>
          </p:cNvGrpSpPr>
          <p:nvPr/>
        </p:nvGrpSpPr>
        <p:grpSpPr bwMode="auto">
          <a:xfrm>
            <a:off x="3271838" y="3217863"/>
            <a:ext cx="2270125" cy="1725612"/>
            <a:chOff x="2061" y="2073"/>
            <a:chExt cx="1430" cy="1087"/>
          </a:xfrm>
        </p:grpSpPr>
        <p:sp>
          <p:nvSpPr>
            <p:cNvPr id="53292" name="Line 89">
              <a:extLst>
                <a:ext uri="{FF2B5EF4-FFF2-40B4-BE49-F238E27FC236}">
                  <a16:creationId xmlns:a16="http://schemas.microsoft.com/office/drawing/2014/main" id="{A51ABBD0-DBD7-4849-9C30-2EE799735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1" y="2660"/>
              <a:ext cx="143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93" name="Rectangle 90">
              <a:extLst>
                <a:ext uri="{FF2B5EF4-FFF2-40B4-BE49-F238E27FC236}">
                  <a16:creationId xmlns:a16="http://schemas.microsoft.com/office/drawing/2014/main" id="{26CFECA1-5A25-4F85-B131-ADE308CE5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2533"/>
              <a:ext cx="734" cy="237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333399"/>
              </a:solidFill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传输系统</a:t>
              </a:r>
            </a:p>
          </p:txBody>
        </p:sp>
        <p:sp>
          <p:nvSpPr>
            <p:cNvPr id="53294" name="Line 91">
              <a:extLst>
                <a:ext uri="{FF2B5EF4-FFF2-40B4-BE49-F238E27FC236}">
                  <a16:creationId xmlns:a16="http://schemas.microsoft.com/office/drawing/2014/main" id="{71BBA419-09FF-402D-BDEE-6DF619D049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" y="2073"/>
              <a:ext cx="5" cy="108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prstDash val="dash"/>
              <a:round/>
              <a:headEnd type="non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3286" name="Picture 92">
            <a:extLst>
              <a:ext uri="{FF2B5EF4-FFF2-40B4-BE49-F238E27FC236}">
                <a16:creationId xmlns:a16="http://schemas.microsoft.com/office/drawing/2014/main" id="{027772FB-1D06-407D-BF05-7160E4247DA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2979738"/>
            <a:ext cx="8524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7" name="Picture 93">
            <a:extLst>
              <a:ext uri="{FF2B5EF4-FFF2-40B4-BE49-F238E27FC236}">
                <a16:creationId xmlns:a16="http://schemas.microsoft.com/office/drawing/2014/main" id="{EF6793F7-90A7-40D5-BDC6-0C40F13DDFF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5" y="2782888"/>
            <a:ext cx="70961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4">
            <a:extLst>
              <a:ext uri="{FF2B5EF4-FFF2-40B4-BE49-F238E27FC236}">
                <a16:creationId xmlns:a16="http://schemas.microsoft.com/office/drawing/2014/main" id="{35815D7E-C025-47B8-9DCB-2FBBF4363C20}"/>
              </a:ext>
            </a:extLst>
          </p:cNvPr>
          <p:cNvGrpSpPr>
            <a:grpSpLocks/>
          </p:cNvGrpSpPr>
          <p:nvPr/>
        </p:nvGrpSpPr>
        <p:grpSpPr bwMode="auto">
          <a:xfrm>
            <a:off x="8204200" y="4943475"/>
            <a:ext cx="615950" cy="1262063"/>
            <a:chOff x="5168" y="3160"/>
            <a:chExt cx="388" cy="795"/>
          </a:xfrm>
        </p:grpSpPr>
        <p:sp>
          <p:nvSpPr>
            <p:cNvPr id="53290" name="Rectangle 95">
              <a:extLst>
                <a:ext uri="{FF2B5EF4-FFF2-40B4-BE49-F238E27FC236}">
                  <a16:creationId xmlns:a16="http://schemas.microsoft.com/office/drawing/2014/main" id="{2A592338-9FD9-4709-9059-578B6EBA0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" y="3207"/>
              <a:ext cx="35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输出信息</a:t>
              </a:r>
            </a:p>
          </p:txBody>
        </p:sp>
        <p:sp>
          <p:nvSpPr>
            <p:cNvPr id="53291" name="Line 96">
              <a:extLst>
                <a:ext uri="{FF2B5EF4-FFF2-40B4-BE49-F238E27FC236}">
                  <a16:creationId xmlns:a16="http://schemas.microsoft.com/office/drawing/2014/main" id="{7457EACE-20CE-42B8-9112-048E8C616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8" y="3160"/>
              <a:ext cx="335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89" name="Rectangle 97">
            <a:extLst>
              <a:ext uri="{FF2B5EF4-FFF2-40B4-BE49-F238E27FC236}">
                <a16:creationId xmlns:a16="http://schemas.microsoft.com/office/drawing/2014/main" id="{178235D0-55DE-4B5C-91FB-5A0E3928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454400"/>
            <a:ext cx="815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PC </a:t>
            </a:r>
            <a:r>
              <a:rPr kumimoji="1" lang="zh-CN" altLang="en-US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机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1B3B910A-C27D-491B-B7B1-041F33EDD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/>
              <a:t>OSI Layer1: Physical Layer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EAE2502B-FFDC-499A-8363-8634D8DFE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416718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Type of Network</a:t>
            </a:r>
            <a:endParaRPr lang="en-US" altLang="zh-CN" dirty="0">
              <a:solidFill>
                <a:schemeClr val="accent6"/>
              </a:solidFill>
            </a:endParaRP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>
                <a:solidFill>
                  <a:schemeClr val="accent6"/>
                </a:solidFill>
              </a:rPr>
              <a:t>LAN Media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UTP for Ethernet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Media and signal Problems </a:t>
            </a:r>
          </a:p>
          <a:p>
            <a:pPr eaLnBrk="1" hangingPunct="1">
              <a:lnSpc>
                <a:spcPct val="150000"/>
              </a:lnSpc>
              <a:buFont typeface="Wingdings" pitchFamily="82" charset="2"/>
              <a:buChar char="p"/>
              <a:defRPr/>
            </a:pPr>
            <a:r>
              <a:rPr lang="en-US" altLang="zh-CN" dirty="0"/>
              <a:t>Basic Knowledge of Data Communication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37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370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B9EC6E4-47A1-49F4-962A-064E7FBC5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836613"/>
            <a:ext cx="7924800" cy="609600"/>
          </a:xfrm>
        </p:spPr>
        <p:txBody>
          <a:bodyPr/>
          <a:lstStyle/>
          <a:p>
            <a:pPr eaLnBrk="1" hangingPunct="1"/>
            <a:r>
              <a:rPr lang="zh-CN" altLang="en-US" sz="3400"/>
              <a:t>数据通信技术：数字数据编码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D77E7C8-1E42-4894-AE59-79896B821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4313" y="1714500"/>
            <a:ext cx="8786812" cy="4321175"/>
          </a:xfrm>
        </p:spPr>
        <p:txBody>
          <a:bodyPr/>
          <a:lstStyle/>
          <a:p>
            <a:pPr marL="447675" indent="-447675" defTabSz="714375" eaLnBrk="1" hangingPunct="1">
              <a:buFont typeface="Wingdings" panose="05000000000000000000" pitchFamily="2" charset="2"/>
              <a:buChar char="p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基带：基本频带，指传输变换前所占用的频带，是原始信号所固有的频带</a:t>
            </a:r>
          </a:p>
          <a:p>
            <a:pPr marL="447675" indent="-447675" defTabSz="714375" eaLnBrk="1" hangingPunct="1">
              <a:buFont typeface="Wingdings" panose="05000000000000000000" pitchFamily="2" charset="2"/>
              <a:buChar char="p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基带传输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在传输时直接使用基带数字信号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不转换为模拟信号，即不调制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714375" eaLnBrk="1" hangingPunct="1">
              <a:buClr>
                <a:schemeClr val="folHlink"/>
              </a:buClr>
              <a:buSzPct val="95000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基带传输是一种最简单最基本的传输方式，一般用低电平表示“0”，高电平表示“1”</a:t>
            </a:r>
          </a:p>
          <a:p>
            <a:pPr lvl="1" defTabSz="714375" eaLnBrk="1" hangingPunct="1">
              <a:buClr>
                <a:schemeClr val="folHlink"/>
              </a:buClr>
              <a:buSzPct val="95000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适用范围：低速和高速的各种情况。</a:t>
            </a:r>
          </a:p>
          <a:p>
            <a:pPr lvl="1" defTabSz="714375" eaLnBrk="1" hangingPunct="1">
              <a:buClr>
                <a:schemeClr val="folHlink"/>
              </a:buClr>
              <a:buSzPct val="95000"/>
            </a:pP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限制：因基带信号所带的频率成分很宽，所以对传输线有一定的要求</a:t>
            </a:r>
          </a:p>
        </p:txBody>
      </p:sp>
    </p:spTree>
  </p:cSld>
  <p:clrMapOvr>
    <a:masterClrMapping/>
  </p:clrMapOvr>
  <p:transition spd="med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972DD01D-7431-4C4C-910C-BEEF67DC9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333375"/>
            <a:ext cx="8116888" cy="1462088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kumimoji="1"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将数字数据转换到模拟信号：调制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5A39F22-C844-44DB-AD34-50AB0D40E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2297113"/>
            <a:ext cx="3508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2F3996EF-02F0-4EDF-8AD9-0D553D4FF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2297113"/>
            <a:ext cx="3508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1670FB59-4456-4A31-BD9C-02B2AF859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2297113"/>
            <a:ext cx="3508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86B355CA-52BD-4131-86E2-CBEF1748A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2297113"/>
            <a:ext cx="3508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6429C2AF-A9CA-42F3-BEB1-5E2C9B976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2297113"/>
            <a:ext cx="3508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5EB379CB-A99A-46D7-84F9-69E989AFC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2297113"/>
            <a:ext cx="3508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C152126C-1EE9-4468-AB9C-9FB5D123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925" y="2297113"/>
            <a:ext cx="3508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0CD50A03-14D2-4FCF-A11C-1E8984062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263" y="2297113"/>
            <a:ext cx="3508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43040676-0350-4930-BC91-38B2E428A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2297113"/>
            <a:ext cx="3508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>
                <a:solidFill>
                  <a:srgbClr val="333399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55308" name="Freeform 12">
            <a:extLst>
              <a:ext uri="{FF2B5EF4-FFF2-40B4-BE49-F238E27FC236}">
                <a16:creationId xmlns:a16="http://schemas.microsoft.com/office/drawing/2014/main" id="{19E0E8D6-88F7-4DF9-870C-A034B1888688}"/>
              </a:ext>
            </a:extLst>
          </p:cNvPr>
          <p:cNvSpPr>
            <a:spLocks/>
          </p:cNvSpPr>
          <p:nvPr/>
        </p:nvSpPr>
        <p:spPr bwMode="auto">
          <a:xfrm>
            <a:off x="1528763" y="2189163"/>
            <a:ext cx="6859587" cy="577850"/>
          </a:xfrm>
          <a:custGeom>
            <a:avLst/>
            <a:gdLst>
              <a:gd name="T0" fmla="*/ 0 w 4321"/>
              <a:gd name="T1" fmla="*/ 2147483647 h 487"/>
              <a:gd name="T2" fmla="*/ 2147483647 w 4321"/>
              <a:gd name="T3" fmla="*/ 2147483647 h 487"/>
              <a:gd name="T4" fmla="*/ 2147483647 w 4321"/>
              <a:gd name="T5" fmla="*/ 0 h 487"/>
              <a:gd name="T6" fmla="*/ 2147483647 w 4321"/>
              <a:gd name="T7" fmla="*/ 0 h 487"/>
              <a:gd name="T8" fmla="*/ 2147483647 w 4321"/>
              <a:gd name="T9" fmla="*/ 2147483647 h 487"/>
              <a:gd name="T10" fmla="*/ 2147483647 w 4321"/>
              <a:gd name="T11" fmla="*/ 2147483647 h 487"/>
              <a:gd name="T12" fmla="*/ 2147483647 w 4321"/>
              <a:gd name="T13" fmla="*/ 0 h 487"/>
              <a:gd name="T14" fmla="*/ 2147483647 w 4321"/>
              <a:gd name="T15" fmla="*/ 0 h 487"/>
              <a:gd name="T16" fmla="*/ 2147483647 w 4321"/>
              <a:gd name="T17" fmla="*/ 2147483647 h 487"/>
              <a:gd name="T18" fmla="*/ 2147483647 w 4321"/>
              <a:gd name="T19" fmla="*/ 2147483647 h 4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321"/>
              <a:gd name="T31" fmla="*/ 0 h 487"/>
              <a:gd name="T32" fmla="*/ 4321 w 4321"/>
              <a:gd name="T33" fmla="*/ 487 h 4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321" h="487">
                <a:moveTo>
                  <a:pt x="0" y="486"/>
                </a:moveTo>
                <a:lnTo>
                  <a:pt x="477" y="486"/>
                </a:lnTo>
                <a:lnTo>
                  <a:pt x="477" y="0"/>
                </a:lnTo>
                <a:lnTo>
                  <a:pt x="963" y="0"/>
                </a:lnTo>
                <a:lnTo>
                  <a:pt x="963" y="486"/>
                </a:lnTo>
                <a:lnTo>
                  <a:pt x="1926" y="486"/>
                </a:lnTo>
                <a:lnTo>
                  <a:pt x="1926" y="0"/>
                </a:lnTo>
                <a:lnTo>
                  <a:pt x="3357" y="0"/>
                </a:lnTo>
                <a:lnTo>
                  <a:pt x="3357" y="486"/>
                </a:lnTo>
                <a:lnTo>
                  <a:pt x="4320" y="486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Freeform 13">
            <a:extLst>
              <a:ext uri="{FF2B5EF4-FFF2-40B4-BE49-F238E27FC236}">
                <a16:creationId xmlns:a16="http://schemas.microsoft.com/office/drawing/2014/main" id="{0A27B5A2-BAC4-4D49-A957-269999025551}"/>
              </a:ext>
            </a:extLst>
          </p:cNvPr>
          <p:cNvSpPr>
            <a:spLocks/>
          </p:cNvSpPr>
          <p:nvPr/>
        </p:nvSpPr>
        <p:spPr bwMode="auto">
          <a:xfrm>
            <a:off x="8386763" y="2765425"/>
            <a:ext cx="1587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0" name="Freeform 14">
            <a:extLst>
              <a:ext uri="{FF2B5EF4-FFF2-40B4-BE49-F238E27FC236}">
                <a16:creationId xmlns:a16="http://schemas.microsoft.com/office/drawing/2014/main" id="{3F96E074-5667-4305-A25C-E2B9FAD3B961}"/>
              </a:ext>
            </a:extLst>
          </p:cNvPr>
          <p:cNvSpPr>
            <a:spLocks/>
          </p:cNvSpPr>
          <p:nvPr/>
        </p:nvSpPr>
        <p:spPr bwMode="auto">
          <a:xfrm>
            <a:off x="1541463" y="3511550"/>
            <a:ext cx="754062" cy="1588"/>
          </a:xfrm>
          <a:custGeom>
            <a:avLst/>
            <a:gdLst>
              <a:gd name="T0" fmla="*/ 0 w 475"/>
              <a:gd name="T1" fmla="*/ 0 h 1"/>
              <a:gd name="T2" fmla="*/ 2147483647 w 475"/>
              <a:gd name="T3" fmla="*/ 2147483647 h 1"/>
              <a:gd name="T4" fmla="*/ 0 60000 65536"/>
              <a:gd name="T5" fmla="*/ 0 60000 65536"/>
              <a:gd name="T6" fmla="*/ 0 w 475"/>
              <a:gd name="T7" fmla="*/ 0 h 1"/>
              <a:gd name="T8" fmla="*/ 475 w 47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75" h="1">
                <a:moveTo>
                  <a:pt x="0" y="0"/>
                </a:moveTo>
                <a:lnTo>
                  <a:pt x="475" y="1"/>
                </a:ln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Freeform 15">
            <a:extLst>
              <a:ext uri="{FF2B5EF4-FFF2-40B4-BE49-F238E27FC236}">
                <a16:creationId xmlns:a16="http://schemas.microsoft.com/office/drawing/2014/main" id="{4C1538A0-FFE9-4BAD-B5C3-974AF7B39164}"/>
              </a:ext>
            </a:extLst>
          </p:cNvPr>
          <p:cNvSpPr>
            <a:spLocks/>
          </p:cNvSpPr>
          <p:nvPr/>
        </p:nvSpPr>
        <p:spPr bwMode="auto">
          <a:xfrm>
            <a:off x="3052763" y="3508375"/>
            <a:ext cx="1538287" cy="4763"/>
          </a:xfrm>
          <a:custGeom>
            <a:avLst/>
            <a:gdLst>
              <a:gd name="T0" fmla="*/ 0 w 969"/>
              <a:gd name="T1" fmla="*/ 2147483647 h 3"/>
              <a:gd name="T2" fmla="*/ 2147483647 w 969"/>
              <a:gd name="T3" fmla="*/ 0 h 3"/>
              <a:gd name="T4" fmla="*/ 0 60000 65536"/>
              <a:gd name="T5" fmla="*/ 0 60000 65536"/>
              <a:gd name="T6" fmla="*/ 0 w 969"/>
              <a:gd name="T7" fmla="*/ 0 h 3"/>
              <a:gd name="T8" fmla="*/ 969 w 969"/>
              <a:gd name="T9" fmla="*/ 3 h 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69" h="3">
                <a:moveTo>
                  <a:pt x="0" y="3"/>
                </a:moveTo>
                <a:lnTo>
                  <a:pt x="969" y="0"/>
                </a:lnTo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16">
            <a:extLst>
              <a:ext uri="{FF2B5EF4-FFF2-40B4-BE49-F238E27FC236}">
                <a16:creationId xmlns:a16="http://schemas.microsoft.com/office/drawing/2014/main" id="{B03C4852-9A97-41A4-BC47-147B9171A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3511550"/>
            <a:ext cx="1503363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Freeform 17">
            <a:extLst>
              <a:ext uri="{FF2B5EF4-FFF2-40B4-BE49-F238E27FC236}">
                <a16:creationId xmlns:a16="http://schemas.microsoft.com/office/drawing/2014/main" id="{8B6ADD83-D729-4081-ABB8-04F66FD3AA6D}"/>
              </a:ext>
            </a:extLst>
          </p:cNvPr>
          <p:cNvSpPr>
            <a:spLocks/>
          </p:cNvSpPr>
          <p:nvPr/>
        </p:nvSpPr>
        <p:spPr bwMode="auto">
          <a:xfrm>
            <a:off x="6108700" y="3073400"/>
            <a:ext cx="52388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Freeform 18">
            <a:extLst>
              <a:ext uri="{FF2B5EF4-FFF2-40B4-BE49-F238E27FC236}">
                <a16:creationId xmlns:a16="http://schemas.microsoft.com/office/drawing/2014/main" id="{E8E681F6-139A-4015-BB9C-850636ABC213}"/>
              </a:ext>
            </a:extLst>
          </p:cNvPr>
          <p:cNvSpPr>
            <a:spLocks/>
          </p:cNvSpPr>
          <p:nvPr/>
        </p:nvSpPr>
        <p:spPr bwMode="auto">
          <a:xfrm>
            <a:off x="6161088" y="3078163"/>
            <a:ext cx="139700" cy="841375"/>
          </a:xfrm>
          <a:custGeom>
            <a:avLst/>
            <a:gdLst>
              <a:gd name="T0" fmla="*/ 0 w 88"/>
              <a:gd name="T1" fmla="*/ 0 h 530"/>
              <a:gd name="T2" fmla="*/ 2147483647 w 88"/>
              <a:gd name="T3" fmla="*/ 2147483647 h 530"/>
              <a:gd name="T4" fmla="*/ 2147483647 w 88"/>
              <a:gd name="T5" fmla="*/ 2147483647 h 530"/>
              <a:gd name="T6" fmla="*/ 2147483647 w 88"/>
              <a:gd name="T7" fmla="*/ 2147483647 h 530"/>
              <a:gd name="T8" fmla="*/ 2147483647 w 88"/>
              <a:gd name="T9" fmla="*/ 2147483647 h 530"/>
              <a:gd name="T10" fmla="*/ 2147483647 w 88"/>
              <a:gd name="T11" fmla="*/ 2147483647 h 530"/>
              <a:gd name="T12" fmla="*/ 2147483647 w 88"/>
              <a:gd name="T13" fmla="*/ 2147483647 h 530"/>
              <a:gd name="T14" fmla="*/ 2147483647 w 88"/>
              <a:gd name="T15" fmla="*/ 2147483647 h 530"/>
              <a:gd name="T16" fmla="*/ 2147483647 w 88"/>
              <a:gd name="T17" fmla="*/ 2147483647 h 530"/>
              <a:gd name="T18" fmla="*/ 2147483647 w 88"/>
              <a:gd name="T19" fmla="*/ 2147483647 h 530"/>
              <a:gd name="T20" fmla="*/ 2147483647 w 88"/>
              <a:gd name="T21" fmla="*/ 2147483647 h 530"/>
              <a:gd name="T22" fmla="*/ 2147483647 w 88"/>
              <a:gd name="T23" fmla="*/ 2147483647 h 530"/>
              <a:gd name="T24" fmla="*/ 2147483647 w 88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8"/>
              <a:gd name="T40" fmla="*/ 0 h 530"/>
              <a:gd name="T41" fmla="*/ 88 w 88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8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8" y="27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5" name="Freeform 19">
            <a:extLst>
              <a:ext uri="{FF2B5EF4-FFF2-40B4-BE49-F238E27FC236}">
                <a16:creationId xmlns:a16="http://schemas.microsoft.com/office/drawing/2014/main" id="{7363AEA8-172F-4A9E-9F4E-DFA0D93F7DE9}"/>
              </a:ext>
            </a:extLst>
          </p:cNvPr>
          <p:cNvSpPr>
            <a:spLocks/>
          </p:cNvSpPr>
          <p:nvPr/>
        </p:nvSpPr>
        <p:spPr bwMode="auto">
          <a:xfrm>
            <a:off x="6297613" y="3073400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Freeform 20">
            <a:extLst>
              <a:ext uri="{FF2B5EF4-FFF2-40B4-BE49-F238E27FC236}">
                <a16:creationId xmlns:a16="http://schemas.microsoft.com/office/drawing/2014/main" id="{465EA21C-A830-42F0-946F-3B9C4C8E2375}"/>
              </a:ext>
            </a:extLst>
          </p:cNvPr>
          <p:cNvSpPr>
            <a:spLocks/>
          </p:cNvSpPr>
          <p:nvPr/>
        </p:nvSpPr>
        <p:spPr bwMode="auto">
          <a:xfrm>
            <a:off x="6348413" y="3078163"/>
            <a:ext cx="133350" cy="841375"/>
          </a:xfrm>
          <a:custGeom>
            <a:avLst/>
            <a:gdLst>
              <a:gd name="T0" fmla="*/ 0 w 84"/>
              <a:gd name="T1" fmla="*/ 0 h 530"/>
              <a:gd name="T2" fmla="*/ 2147483647 w 84"/>
              <a:gd name="T3" fmla="*/ 2147483647 h 530"/>
              <a:gd name="T4" fmla="*/ 2147483647 w 84"/>
              <a:gd name="T5" fmla="*/ 2147483647 h 530"/>
              <a:gd name="T6" fmla="*/ 2147483647 w 84"/>
              <a:gd name="T7" fmla="*/ 2147483647 h 530"/>
              <a:gd name="T8" fmla="*/ 2147483647 w 84"/>
              <a:gd name="T9" fmla="*/ 2147483647 h 530"/>
              <a:gd name="T10" fmla="*/ 2147483647 w 84"/>
              <a:gd name="T11" fmla="*/ 2147483647 h 530"/>
              <a:gd name="T12" fmla="*/ 2147483647 w 84"/>
              <a:gd name="T13" fmla="*/ 2147483647 h 530"/>
              <a:gd name="T14" fmla="*/ 2147483647 w 84"/>
              <a:gd name="T15" fmla="*/ 2147483647 h 530"/>
              <a:gd name="T16" fmla="*/ 2147483647 w 84"/>
              <a:gd name="T17" fmla="*/ 2147483647 h 530"/>
              <a:gd name="T18" fmla="*/ 2147483647 w 84"/>
              <a:gd name="T19" fmla="*/ 2147483647 h 530"/>
              <a:gd name="T20" fmla="*/ 2147483647 w 84"/>
              <a:gd name="T21" fmla="*/ 2147483647 h 530"/>
              <a:gd name="T22" fmla="*/ 2147483647 w 84"/>
              <a:gd name="T23" fmla="*/ 2147483647 h 530"/>
              <a:gd name="T24" fmla="*/ 2147483647 w 84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"/>
              <a:gd name="T40" fmla="*/ 0 h 530"/>
              <a:gd name="T41" fmla="*/ 84 w 84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2" y="488"/>
                </a:lnTo>
                <a:lnTo>
                  <a:pt x="45" y="512"/>
                </a:lnTo>
                <a:lnTo>
                  <a:pt x="47" y="520"/>
                </a:lnTo>
                <a:lnTo>
                  <a:pt x="52" y="527"/>
                </a:lnTo>
                <a:lnTo>
                  <a:pt x="57" y="530"/>
                </a:lnTo>
                <a:lnTo>
                  <a:pt x="62" y="524"/>
                </a:lnTo>
                <a:lnTo>
                  <a:pt x="66" y="512"/>
                </a:lnTo>
                <a:lnTo>
                  <a:pt x="84" y="27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17" name="Group 21">
            <a:extLst>
              <a:ext uri="{FF2B5EF4-FFF2-40B4-BE49-F238E27FC236}">
                <a16:creationId xmlns:a16="http://schemas.microsoft.com/office/drawing/2014/main" id="{76EB264B-8236-4787-95AF-884C2132B54E}"/>
              </a:ext>
            </a:extLst>
          </p:cNvPr>
          <p:cNvGrpSpPr>
            <a:grpSpLocks/>
          </p:cNvGrpSpPr>
          <p:nvPr/>
        </p:nvGrpSpPr>
        <p:grpSpPr bwMode="auto">
          <a:xfrm>
            <a:off x="6483350" y="3067050"/>
            <a:ext cx="187325" cy="847725"/>
            <a:chOff x="4075" y="1309"/>
            <a:chExt cx="118" cy="713"/>
          </a:xfrm>
        </p:grpSpPr>
        <p:sp>
          <p:nvSpPr>
            <p:cNvPr id="55463" name="Freeform 22">
              <a:extLst>
                <a:ext uri="{FF2B5EF4-FFF2-40B4-BE49-F238E27FC236}">
                  <a16:creationId xmlns:a16="http://schemas.microsoft.com/office/drawing/2014/main" id="{E767391E-0E37-460B-9AE2-9D62F407E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" y="1309"/>
              <a:ext cx="34" cy="363"/>
            </a:xfrm>
            <a:custGeom>
              <a:avLst/>
              <a:gdLst>
                <a:gd name="T0" fmla="*/ 0 w 34"/>
                <a:gd name="T1" fmla="*/ 362 h 363"/>
                <a:gd name="T2" fmla="*/ 20 w 34"/>
                <a:gd name="T3" fmla="*/ 54 h 363"/>
                <a:gd name="T4" fmla="*/ 22 w 34"/>
                <a:gd name="T5" fmla="*/ 38 h 363"/>
                <a:gd name="T6" fmla="*/ 23 w 34"/>
                <a:gd name="T7" fmla="*/ 25 h 363"/>
                <a:gd name="T8" fmla="*/ 24 w 34"/>
                <a:gd name="T9" fmla="*/ 15 h 363"/>
                <a:gd name="T10" fmla="*/ 28 w 34"/>
                <a:gd name="T11" fmla="*/ 6 h 363"/>
                <a:gd name="T12" fmla="*/ 33 w 34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"/>
                <a:gd name="T22" fmla="*/ 0 h 363"/>
                <a:gd name="T23" fmla="*/ 34 w 3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" h="363">
                  <a:moveTo>
                    <a:pt x="0" y="362"/>
                  </a:moveTo>
                  <a:lnTo>
                    <a:pt x="20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4" y="15"/>
                  </a:lnTo>
                  <a:lnTo>
                    <a:pt x="28" y="6"/>
                  </a:lnTo>
                  <a:lnTo>
                    <a:pt x="33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64" name="Freeform 23">
              <a:extLst>
                <a:ext uri="{FF2B5EF4-FFF2-40B4-BE49-F238E27FC236}">
                  <a16:creationId xmlns:a16="http://schemas.microsoft.com/office/drawing/2014/main" id="{E97F26BF-3F64-49D8-B6D9-384A2F182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1313"/>
              <a:ext cx="84" cy="709"/>
            </a:xfrm>
            <a:custGeom>
              <a:avLst/>
              <a:gdLst>
                <a:gd name="T0" fmla="*/ 0 w 84"/>
                <a:gd name="T1" fmla="*/ 0 h 709"/>
                <a:gd name="T2" fmla="*/ 7 w 84"/>
                <a:gd name="T3" fmla="*/ 4 h 709"/>
                <a:gd name="T4" fmla="*/ 12 w 84"/>
                <a:gd name="T5" fmla="*/ 16 h 709"/>
                <a:gd name="T6" fmla="*/ 13 w 84"/>
                <a:gd name="T7" fmla="*/ 33 h 709"/>
                <a:gd name="T8" fmla="*/ 15 w 84"/>
                <a:gd name="T9" fmla="*/ 59 h 709"/>
                <a:gd name="T10" fmla="*/ 42 w 84"/>
                <a:gd name="T11" fmla="*/ 651 h 709"/>
                <a:gd name="T12" fmla="*/ 44 w 84"/>
                <a:gd name="T13" fmla="*/ 684 h 709"/>
                <a:gd name="T14" fmla="*/ 46 w 84"/>
                <a:gd name="T15" fmla="*/ 694 h 709"/>
                <a:gd name="T16" fmla="*/ 52 w 84"/>
                <a:gd name="T17" fmla="*/ 704 h 709"/>
                <a:gd name="T18" fmla="*/ 56 w 84"/>
                <a:gd name="T19" fmla="*/ 708 h 709"/>
                <a:gd name="T20" fmla="*/ 62 w 84"/>
                <a:gd name="T21" fmla="*/ 700 h 709"/>
                <a:gd name="T22" fmla="*/ 65 w 84"/>
                <a:gd name="T23" fmla="*/ 684 h 709"/>
                <a:gd name="T24" fmla="*/ 83 w 84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"/>
                <a:gd name="T40" fmla="*/ 0 h 709"/>
                <a:gd name="T41" fmla="*/ 84 w 84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3" y="33"/>
                  </a:lnTo>
                  <a:lnTo>
                    <a:pt x="15" y="59"/>
                  </a:lnTo>
                  <a:lnTo>
                    <a:pt x="42" y="651"/>
                  </a:lnTo>
                  <a:lnTo>
                    <a:pt x="44" y="684"/>
                  </a:lnTo>
                  <a:lnTo>
                    <a:pt x="46" y="694"/>
                  </a:lnTo>
                  <a:lnTo>
                    <a:pt x="52" y="704"/>
                  </a:lnTo>
                  <a:lnTo>
                    <a:pt x="56" y="708"/>
                  </a:lnTo>
                  <a:lnTo>
                    <a:pt x="62" y="700"/>
                  </a:lnTo>
                  <a:lnTo>
                    <a:pt x="65" y="684"/>
                  </a:lnTo>
                  <a:lnTo>
                    <a:pt x="83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18" name="Freeform 24">
            <a:extLst>
              <a:ext uri="{FF2B5EF4-FFF2-40B4-BE49-F238E27FC236}">
                <a16:creationId xmlns:a16="http://schemas.microsoft.com/office/drawing/2014/main" id="{525D6FAB-3B06-4DA5-831E-90526B7D469B}"/>
              </a:ext>
            </a:extLst>
          </p:cNvPr>
          <p:cNvSpPr>
            <a:spLocks/>
          </p:cNvSpPr>
          <p:nvPr/>
        </p:nvSpPr>
        <p:spPr bwMode="auto">
          <a:xfrm>
            <a:off x="6670675" y="3067050"/>
            <a:ext cx="55563" cy="431800"/>
          </a:xfrm>
          <a:custGeom>
            <a:avLst/>
            <a:gdLst>
              <a:gd name="T0" fmla="*/ 0 w 35"/>
              <a:gd name="T1" fmla="*/ 2147483647 h 363"/>
              <a:gd name="T2" fmla="*/ 2147483647 w 35"/>
              <a:gd name="T3" fmla="*/ 2147483647 h 363"/>
              <a:gd name="T4" fmla="*/ 2147483647 w 35"/>
              <a:gd name="T5" fmla="*/ 2147483647 h 363"/>
              <a:gd name="T6" fmla="*/ 2147483647 w 35"/>
              <a:gd name="T7" fmla="*/ 2147483647 h 363"/>
              <a:gd name="T8" fmla="*/ 2147483647 w 35"/>
              <a:gd name="T9" fmla="*/ 2147483647 h 363"/>
              <a:gd name="T10" fmla="*/ 2147483647 w 35"/>
              <a:gd name="T11" fmla="*/ 2147483647 h 363"/>
              <a:gd name="T12" fmla="*/ 2147483647 w 35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363"/>
              <a:gd name="T23" fmla="*/ 35 w 35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363">
                <a:moveTo>
                  <a:pt x="0" y="362"/>
                </a:moveTo>
                <a:lnTo>
                  <a:pt x="21" y="54"/>
                </a:lnTo>
                <a:lnTo>
                  <a:pt x="22" y="38"/>
                </a:lnTo>
                <a:lnTo>
                  <a:pt x="23" y="25"/>
                </a:lnTo>
                <a:lnTo>
                  <a:pt x="25" y="15"/>
                </a:lnTo>
                <a:lnTo>
                  <a:pt x="29" y="6"/>
                </a:lnTo>
                <a:lnTo>
                  <a:pt x="34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Freeform 25">
            <a:extLst>
              <a:ext uri="{FF2B5EF4-FFF2-40B4-BE49-F238E27FC236}">
                <a16:creationId xmlns:a16="http://schemas.microsoft.com/office/drawing/2014/main" id="{A0C3B846-7485-4198-A973-5282AF44ACF1}"/>
              </a:ext>
            </a:extLst>
          </p:cNvPr>
          <p:cNvSpPr>
            <a:spLocks/>
          </p:cNvSpPr>
          <p:nvPr/>
        </p:nvSpPr>
        <p:spPr bwMode="auto">
          <a:xfrm>
            <a:off x="6726238" y="3071813"/>
            <a:ext cx="131762" cy="841375"/>
          </a:xfrm>
          <a:custGeom>
            <a:avLst/>
            <a:gdLst>
              <a:gd name="T0" fmla="*/ 0 w 83"/>
              <a:gd name="T1" fmla="*/ 0 h 530"/>
              <a:gd name="T2" fmla="*/ 2147483647 w 83"/>
              <a:gd name="T3" fmla="*/ 2147483647 h 530"/>
              <a:gd name="T4" fmla="*/ 2147483647 w 83"/>
              <a:gd name="T5" fmla="*/ 2147483647 h 530"/>
              <a:gd name="T6" fmla="*/ 2147483647 w 83"/>
              <a:gd name="T7" fmla="*/ 2147483647 h 530"/>
              <a:gd name="T8" fmla="*/ 2147483647 w 83"/>
              <a:gd name="T9" fmla="*/ 2147483647 h 530"/>
              <a:gd name="T10" fmla="*/ 2147483647 w 83"/>
              <a:gd name="T11" fmla="*/ 2147483647 h 530"/>
              <a:gd name="T12" fmla="*/ 2147483647 w 83"/>
              <a:gd name="T13" fmla="*/ 2147483647 h 530"/>
              <a:gd name="T14" fmla="*/ 2147483647 w 83"/>
              <a:gd name="T15" fmla="*/ 2147483647 h 530"/>
              <a:gd name="T16" fmla="*/ 2147483647 w 83"/>
              <a:gd name="T17" fmla="*/ 2147483647 h 530"/>
              <a:gd name="T18" fmla="*/ 2147483647 w 83"/>
              <a:gd name="T19" fmla="*/ 2147483647 h 530"/>
              <a:gd name="T20" fmla="*/ 2147483647 w 83"/>
              <a:gd name="T21" fmla="*/ 2147483647 h 530"/>
              <a:gd name="T22" fmla="*/ 2147483647 w 83"/>
              <a:gd name="T23" fmla="*/ 2147483647 h 530"/>
              <a:gd name="T24" fmla="*/ 2147483647 w 83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3"/>
              <a:gd name="T40" fmla="*/ 0 h 530"/>
              <a:gd name="T41" fmla="*/ 83 w 83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3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83" y="27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Freeform 26">
            <a:extLst>
              <a:ext uri="{FF2B5EF4-FFF2-40B4-BE49-F238E27FC236}">
                <a16:creationId xmlns:a16="http://schemas.microsoft.com/office/drawing/2014/main" id="{8BE5BF25-0676-4EA5-9FAC-4618E8757FB3}"/>
              </a:ext>
            </a:extLst>
          </p:cNvPr>
          <p:cNvSpPr>
            <a:spLocks/>
          </p:cNvSpPr>
          <p:nvPr/>
        </p:nvSpPr>
        <p:spPr bwMode="auto">
          <a:xfrm>
            <a:off x="5354638" y="3073400"/>
            <a:ext cx="52387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1" name="Freeform 27">
            <a:extLst>
              <a:ext uri="{FF2B5EF4-FFF2-40B4-BE49-F238E27FC236}">
                <a16:creationId xmlns:a16="http://schemas.microsoft.com/office/drawing/2014/main" id="{23C01C14-7FED-4806-984A-FD2C11F0D803}"/>
              </a:ext>
            </a:extLst>
          </p:cNvPr>
          <p:cNvSpPr>
            <a:spLocks/>
          </p:cNvSpPr>
          <p:nvPr/>
        </p:nvSpPr>
        <p:spPr bwMode="auto">
          <a:xfrm>
            <a:off x="5407025" y="3078163"/>
            <a:ext cx="136525" cy="841375"/>
          </a:xfrm>
          <a:custGeom>
            <a:avLst/>
            <a:gdLst>
              <a:gd name="T0" fmla="*/ 0 w 86"/>
              <a:gd name="T1" fmla="*/ 0 h 530"/>
              <a:gd name="T2" fmla="*/ 2147483647 w 86"/>
              <a:gd name="T3" fmla="*/ 2147483647 h 530"/>
              <a:gd name="T4" fmla="*/ 2147483647 w 86"/>
              <a:gd name="T5" fmla="*/ 2147483647 h 530"/>
              <a:gd name="T6" fmla="*/ 2147483647 w 86"/>
              <a:gd name="T7" fmla="*/ 2147483647 h 530"/>
              <a:gd name="T8" fmla="*/ 2147483647 w 86"/>
              <a:gd name="T9" fmla="*/ 2147483647 h 530"/>
              <a:gd name="T10" fmla="*/ 2147483647 w 86"/>
              <a:gd name="T11" fmla="*/ 2147483647 h 530"/>
              <a:gd name="T12" fmla="*/ 2147483647 w 86"/>
              <a:gd name="T13" fmla="*/ 2147483647 h 530"/>
              <a:gd name="T14" fmla="*/ 2147483647 w 86"/>
              <a:gd name="T15" fmla="*/ 2147483647 h 530"/>
              <a:gd name="T16" fmla="*/ 2147483647 w 86"/>
              <a:gd name="T17" fmla="*/ 2147483647 h 530"/>
              <a:gd name="T18" fmla="*/ 2147483647 w 86"/>
              <a:gd name="T19" fmla="*/ 2147483647 h 530"/>
              <a:gd name="T20" fmla="*/ 2147483647 w 86"/>
              <a:gd name="T21" fmla="*/ 2147483647 h 530"/>
              <a:gd name="T22" fmla="*/ 2147483647 w 86"/>
              <a:gd name="T23" fmla="*/ 2147483647 h 530"/>
              <a:gd name="T24" fmla="*/ 2147483647 w 86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"/>
              <a:gd name="T40" fmla="*/ 0 h 530"/>
              <a:gd name="T41" fmla="*/ 86 w 86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6" y="26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Freeform 28">
            <a:extLst>
              <a:ext uri="{FF2B5EF4-FFF2-40B4-BE49-F238E27FC236}">
                <a16:creationId xmlns:a16="http://schemas.microsoft.com/office/drawing/2014/main" id="{0B364C85-042C-4150-9CFC-4B7BA3292218}"/>
              </a:ext>
            </a:extLst>
          </p:cNvPr>
          <p:cNvSpPr>
            <a:spLocks/>
          </p:cNvSpPr>
          <p:nvPr/>
        </p:nvSpPr>
        <p:spPr bwMode="auto">
          <a:xfrm>
            <a:off x="5543550" y="3073400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Freeform 29">
            <a:extLst>
              <a:ext uri="{FF2B5EF4-FFF2-40B4-BE49-F238E27FC236}">
                <a16:creationId xmlns:a16="http://schemas.microsoft.com/office/drawing/2014/main" id="{7996DCAF-61A0-4F99-BA6C-DB54EB116FFF}"/>
              </a:ext>
            </a:extLst>
          </p:cNvPr>
          <p:cNvSpPr>
            <a:spLocks/>
          </p:cNvSpPr>
          <p:nvPr/>
        </p:nvSpPr>
        <p:spPr bwMode="auto">
          <a:xfrm>
            <a:off x="5594350" y="3078163"/>
            <a:ext cx="134938" cy="841375"/>
          </a:xfrm>
          <a:custGeom>
            <a:avLst/>
            <a:gdLst>
              <a:gd name="T0" fmla="*/ 0 w 85"/>
              <a:gd name="T1" fmla="*/ 0 h 530"/>
              <a:gd name="T2" fmla="*/ 2147483647 w 85"/>
              <a:gd name="T3" fmla="*/ 2147483647 h 530"/>
              <a:gd name="T4" fmla="*/ 2147483647 w 85"/>
              <a:gd name="T5" fmla="*/ 2147483647 h 530"/>
              <a:gd name="T6" fmla="*/ 2147483647 w 85"/>
              <a:gd name="T7" fmla="*/ 2147483647 h 530"/>
              <a:gd name="T8" fmla="*/ 2147483647 w 85"/>
              <a:gd name="T9" fmla="*/ 2147483647 h 530"/>
              <a:gd name="T10" fmla="*/ 2147483647 w 85"/>
              <a:gd name="T11" fmla="*/ 2147483647 h 530"/>
              <a:gd name="T12" fmla="*/ 2147483647 w 85"/>
              <a:gd name="T13" fmla="*/ 2147483647 h 530"/>
              <a:gd name="T14" fmla="*/ 2147483647 w 85"/>
              <a:gd name="T15" fmla="*/ 2147483647 h 530"/>
              <a:gd name="T16" fmla="*/ 2147483647 w 85"/>
              <a:gd name="T17" fmla="*/ 2147483647 h 530"/>
              <a:gd name="T18" fmla="*/ 2147483647 w 85"/>
              <a:gd name="T19" fmla="*/ 2147483647 h 530"/>
              <a:gd name="T20" fmla="*/ 2147483647 w 85"/>
              <a:gd name="T21" fmla="*/ 2147483647 h 530"/>
              <a:gd name="T22" fmla="*/ 2147483647 w 85"/>
              <a:gd name="T23" fmla="*/ 2147483647 h 530"/>
              <a:gd name="T24" fmla="*/ 2147483647 w 85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5"/>
              <a:gd name="T40" fmla="*/ 0 h 530"/>
              <a:gd name="T41" fmla="*/ 85 w 85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5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2" y="488"/>
                </a:lnTo>
                <a:lnTo>
                  <a:pt x="45" y="512"/>
                </a:lnTo>
                <a:lnTo>
                  <a:pt x="47" y="520"/>
                </a:lnTo>
                <a:lnTo>
                  <a:pt x="52" y="527"/>
                </a:lnTo>
                <a:lnTo>
                  <a:pt x="57" y="530"/>
                </a:lnTo>
                <a:lnTo>
                  <a:pt x="62" y="524"/>
                </a:lnTo>
                <a:lnTo>
                  <a:pt x="66" y="512"/>
                </a:lnTo>
                <a:lnTo>
                  <a:pt x="85" y="27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24" name="Group 30">
            <a:extLst>
              <a:ext uri="{FF2B5EF4-FFF2-40B4-BE49-F238E27FC236}">
                <a16:creationId xmlns:a16="http://schemas.microsoft.com/office/drawing/2014/main" id="{88FE0C47-1E1B-4495-987C-264E43549664}"/>
              </a:ext>
            </a:extLst>
          </p:cNvPr>
          <p:cNvGrpSpPr>
            <a:grpSpLocks/>
          </p:cNvGrpSpPr>
          <p:nvPr/>
        </p:nvGrpSpPr>
        <p:grpSpPr bwMode="auto">
          <a:xfrm>
            <a:off x="5729288" y="3067050"/>
            <a:ext cx="376237" cy="847725"/>
            <a:chOff x="3600" y="1309"/>
            <a:chExt cx="237" cy="713"/>
          </a:xfrm>
        </p:grpSpPr>
        <p:grpSp>
          <p:nvGrpSpPr>
            <p:cNvPr id="55457" name="Group 31">
              <a:extLst>
                <a:ext uri="{FF2B5EF4-FFF2-40B4-BE49-F238E27FC236}">
                  <a16:creationId xmlns:a16="http://schemas.microsoft.com/office/drawing/2014/main" id="{BBD9F9F3-D9D7-401C-B104-D631C682D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09"/>
              <a:ext cx="118" cy="713"/>
              <a:chOff x="3600" y="1309"/>
              <a:chExt cx="118" cy="713"/>
            </a:xfrm>
          </p:grpSpPr>
          <p:sp>
            <p:nvSpPr>
              <p:cNvPr id="55461" name="Freeform 32">
                <a:extLst>
                  <a:ext uri="{FF2B5EF4-FFF2-40B4-BE49-F238E27FC236}">
                    <a16:creationId xmlns:a16="http://schemas.microsoft.com/office/drawing/2014/main" id="{E65AE226-C668-4F88-A02F-E54A37281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1309"/>
                <a:ext cx="34" cy="363"/>
              </a:xfrm>
              <a:custGeom>
                <a:avLst/>
                <a:gdLst>
                  <a:gd name="T0" fmla="*/ 0 w 34"/>
                  <a:gd name="T1" fmla="*/ 362 h 363"/>
                  <a:gd name="T2" fmla="*/ 20 w 34"/>
                  <a:gd name="T3" fmla="*/ 54 h 363"/>
                  <a:gd name="T4" fmla="*/ 22 w 34"/>
                  <a:gd name="T5" fmla="*/ 38 h 363"/>
                  <a:gd name="T6" fmla="*/ 23 w 34"/>
                  <a:gd name="T7" fmla="*/ 25 h 363"/>
                  <a:gd name="T8" fmla="*/ 24 w 34"/>
                  <a:gd name="T9" fmla="*/ 15 h 363"/>
                  <a:gd name="T10" fmla="*/ 28 w 34"/>
                  <a:gd name="T11" fmla="*/ 6 h 363"/>
                  <a:gd name="T12" fmla="*/ 33 w 34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"/>
                  <a:gd name="T22" fmla="*/ 0 h 363"/>
                  <a:gd name="T23" fmla="*/ 34 w 34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4" y="15"/>
                    </a:lnTo>
                    <a:lnTo>
                      <a:pt x="28" y="6"/>
                    </a:lnTo>
                    <a:lnTo>
                      <a:pt x="33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62" name="Freeform 33">
                <a:extLst>
                  <a:ext uri="{FF2B5EF4-FFF2-40B4-BE49-F238E27FC236}">
                    <a16:creationId xmlns:a16="http://schemas.microsoft.com/office/drawing/2014/main" id="{45B946D4-D04B-4DEB-BFD7-9FAFFF38C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4" y="131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4"/>
                  <a:gd name="T40" fmla="*/ 0 h 709"/>
                  <a:gd name="T41" fmla="*/ 84 w 84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458" name="Group 34">
              <a:extLst>
                <a:ext uri="{FF2B5EF4-FFF2-40B4-BE49-F238E27FC236}">
                  <a16:creationId xmlns:a16="http://schemas.microsoft.com/office/drawing/2014/main" id="{1CBCDED4-6EAD-4BFA-896A-EF21ECA44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8" y="1309"/>
              <a:ext cx="119" cy="713"/>
              <a:chOff x="3718" y="1309"/>
              <a:chExt cx="119" cy="713"/>
            </a:xfrm>
          </p:grpSpPr>
          <p:sp>
            <p:nvSpPr>
              <p:cNvPr id="55459" name="Freeform 35">
                <a:extLst>
                  <a:ext uri="{FF2B5EF4-FFF2-40B4-BE49-F238E27FC236}">
                    <a16:creationId xmlns:a16="http://schemas.microsoft.com/office/drawing/2014/main" id="{5EB693F8-9978-488A-8143-0853BE6BC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309"/>
                <a:ext cx="35" cy="363"/>
              </a:xfrm>
              <a:custGeom>
                <a:avLst/>
                <a:gdLst>
                  <a:gd name="T0" fmla="*/ 0 w 35"/>
                  <a:gd name="T1" fmla="*/ 362 h 363"/>
                  <a:gd name="T2" fmla="*/ 21 w 35"/>
                  <a:gd name="T3" fmla="*/ 54 h 363"/>
                  <a:gd name="T4" fmla="*/ 22 w 35"/>
                  <a:gd name="T5" fmla="*/ 38 h 363"/>
                  <a:gd name="T6" fmla="*/ 23 w 35"/>
                  <a:gd name="T7" fmla="*/ 25 h 363"/>
                  <a:gd name="T8" fmla="*/ 25 w 35"/>
                  <a:gd name="T9" fmla="*/ 15 h 363"/>
                  <a:gd name="T10" fmla="*/ 29 w 35"/>
                  <a:gd name="T11" fmla="*/ 6 h 363"/>
                  <a:gd name="T12" fmla="*/ 34 w 35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"/>
                  <a:gd name="T22" fmla="*/ 0 h 363"/>
                  <a:gd name="T23" fmla="*/ 35 w 35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" h="363">
                    <a:moveTo>
                      <a:pt x="0" y="362"/>
                    </a:moveTo>
                    <a:lnTo>
                      <a:pt x="21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5" y="15"/>
                    </a:lnTo>
                    <a:lnTo>
                      <a:pt x="29" y="6"/>
                    </a:lnTo>
                    <a:lnTo>
                      <a:pt x="34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60" name="Freeform 36">
                <a:extLst>
                  <a:ext uri="{FF2B5EF4-FFF2-40B4-BE49-F238E27FC236}">
                    <a16:creationId xmlns:a16="http://schemas.microsoft.com/office/drawing/2014/main" id="{4D6B3568-DBCC-4493-A8F9-39DCB6977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" y="1313"/>
                <a:ext cx="84" cy="709"/>
              </a:xfrm>
              <a:custGeom>
                <a:avLst/>
                <a:gdLst>
                  <a:gd name="T0" fmla="*/ 0 w 84"/>
                  <a:gd name="T1" fmla="*/ 0 h 709"/>
                  <a:gd name="T2" fmla="*/ 7 w 84"/>
                  <a:gd name="T3" fmla="*/ 4 h 709"/>
                  <a:gd name="T4" fmla="*/ 12 w 84"/>
                  <a:gd name="T5" fmla="*/ 16 h 709"/>
                  <a:gd name="T6" fmla="*/ 13 w 84"/>
                  <a:gd name="T7" fmla="*/ 33 h 709"/>
                  <a:gd name="T8" fmla="*/ 15 w 84"/>
                  <a:gd name="T9" fmla="*/ 59 h 709"/>
                  <a:gd name="T10" fmla="*/ 42 w 84"/>
                  <a:gd name="T11" fmla="*/ 651 h 709"/>
                  <a:gd name="T12" fmla="*/ 44 w 84"/>
                  <a:gd name="T13" fmla="*/ 684 h 709"/>
                  <a:gd name="T14" fmla="*/ 46 w 84"/>
                  <a:gd name="T15" fmla="*/ 694 h 709"/>
                  <a:gd name="T16" fmla="*/ 52 w 84"/>
                  <a:gd name="T17" fmla="*/ 704 h 709"/>
                  <a:gd name="T18" fmla="*/ 56 w 84"/>
                  <a:gd name="T19" fmla="*/ 708 h 709"/>
                  <a:gd name="T20" fmla="*/ 62 w 84"/>
                  <a:gd name="T21" fmla="*/ 700 h 709"/>
                  <a:gd name="T22" fmla="*/ 65 w 84"/>
                  <a:gd name="T23" fmla="*/ 684 h 709"/>
                  <a:gd name="T24" fmla="*/ 83 w 84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4"/>
                  <a:gd name="T40" fmla="*/ 0 h 709"/>
                  <a:gd name="T41" fmla="*/ 84 w 84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4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3" y="33"/>
                    </a:lnTo>
                    <a:lnTo>
                      <a:pt x="15" y="59"/>
                    </a:lnTo>
                    <a:lnTo>
                      <a:pt x="42" y="651"/>
                    </a:lnTo>
                    <a:lnTo>
                      <a:pt x="44" y="684"/>
                    </a:lnTo>
                    <a:lnTo>
                      <a:pt x="46" y="694"/>
                    </a:lnTo>
                    <a:lnTo>
                      <a:pt x="52" y="704"/>
                    </a:lnTo>
                    <a:lnTo>
                      <a:pt x="56" y="708"/>
                    </a:lnTo>
                    <a:lnTo>
                      <a:pt x="62" y="700"/>
                    </a:lnTo>
                    <a:lnTo>
                      <a:pt x="65" y="684"/>
                    </a:lnTo>
                    <a:lnTo>
                      <a:pt x="83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5325" name="Freeform 37">
            <a:extLst>
              <a:ext uri="{FF2B5EF4-FFF2-40B4-BE49-F238E27FC236}">
                <a16:creationId xmlns:a16="http://schemas.microsoft.com/office/drawing/2014/main" id="{B7176D88-1FD2-4575-819A-053AEF699A94}"/>
              </a:ext>
            </a:extLst>
          </p:cNvPr>
          <p:cNvSpPr>
            <a:spLocks/>
          </p:cNvSpPr>
          <p:nvPr/>
        </p:nvSpPr>
        <p:spPr bwMode="auto">
          <a:xfrm>
            <a:off x="4586288" y="3073400"/>
            <a:ext cx="52387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6" name="Freeform 38">
            <a:extLst>
              <a:ext uri="{FF2B5EF4-FFF2-40B4-BE49-F238E27FC236}">
                <a16:creationId xmlns:a16="http://schemas.microsoft.com/office/drawing/2014/main" id="{5D5EA1F1-704B-4E12-B688-B730269AEACF}"/>
              </a:ext>
            </a:extLst>
          </p:cNvPr>
          <p:cNvSpPr>
            <a:spLocks/>
          </p:cNvSpPr>
          <p:nvPr/>
        </p:nvSpPr>
        <p:spPr bwMode="auto">
          <a:xfrm>
            <a:off x="4638675" y="3078163"/>
            <a:ext cx="138113" cy="841375"/>
          </a:xfrm>
          <a:custGeom>
            <a:avLst/>
            <a:gdLst>
              <a:gd name="T0" fmla="*/ 0 w 87"/>
              <a:gd name="T1" fmla="*/ 0 h 530"/>
              <a:gd name="T2" fmla="*/ 2147483647 w 87"/>
              <a:gd name="T3" fmla="*/ 2147483647 h 530"/>
              <a:gd name="T4" fmla="*/ 2147483647 w 87"/>
              <a:gd name="T5" fmla="*/ 2147483647 h 530"/>
              <a:gd name="T6" fmla="*/ 2147483647 w 87"/>
              <a:gd name="T7" fmla="*/ 2147483647 h 530"/>
              <a:gd name="T8" fmla="*/ 2147483647 w 87"/>
              <a:gd name="T9" fmla="*/ 2147483647 h 530"/>
              <a:gd name="T10" fmla="*/ 2147483647 w 87"/>
              <a:gd name="T11" fmla="*/ 2147483647 h 530"/>
              <a:gd name="T12" fmla="*/ 2147483647 w 87"/>
              <a:gd name="T13" fmla="*/ 2147483647 h 530"/>
              <a:gd name="T14" fmla="*/ 2147483647 w 87"/>
              <a:gd name="T15" fmla="*/ 2147483647 h 530"/>
              <a:gd name="T16" fmla="*/ 2147483647 w 87"/>
              <a:gd name="T17" fmla="*/ 2147483647 h 530"/>
              <a:gd name="T18" fmla="*/ 2147483647 w 87"/>
              <a:gd name="T19" fmla="*/ 2147483647 h 530"/>
              <a:gd name="T20" fmla="*/ 2147483647 w 87"/>
              <a:gd name="T21" fmla="*/ 2147483647 h 530"/>
              <a:gd name="T22" fmla="*/ 2147483647 w 87"/>
              <a:gd name="T23" fmla="*/ 2147483647 h 530"/>
              <a:gd name="T24" fmla="*/ 2147483647 w 87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7"/>
              <a:gd name="T40" fmla="*/ 0 h 530"/>
              <a:gd name="T41" fmla="*/ 87 w 87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7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7" y="265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7" name="Freeform 39">
            <a:extLst>
              <a:ext uri="{FF2B5EF4-FFF2-40B4-BE49-F238E27FC236}">
                <a16:creationId xmlns:a16="http://schemas.microsoft.com/office/drawing/2014/main" id="{BDB1D588-6D47-4D08-B89B-9F57D06E91AE}"/>
              </a:ext>
            </a:extLst>
          </p:cNvPr>
          <p:cNvSpPr>
            <a:spLocks/>
          </p:cNvSpPr>
          <p:nvPr/>
        </p:nvSpPr>
        <p:spPr bwMode="auto">
          <a:xfrm>
            <a:off x="4775200" y="3073400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8" name="Freeform 40">
            <a:extLst>
              <a:ext uri="{FF2B5EF4-FFF2-40B4-BE49-F238E27FC236}">
                <a16:creationId xmlns:a16="http://schemas.microsoft.com/office/drawing/2014/main" id="{BB6992C4-DFB6-4AC6-B378-4BA4A6E0B6D5}"/>
              </a:ext>
            </a:extLst>
          </p:cNvPr>
          <p:cNvSpPr>
            <a:spLocks/>
          </p:cNvSpPr>
          <p:nvPr/>
        </p:nvSpPr>
        <p:spPr bwMode="auto">
          <a:xfrm>
            <a:off x="4826000" y="3078163"/>
            <a:ext cx="136525" cy="841375"/>
          </a:xfrm>
          <a:custGeom>
            <a:avLst/>
            <a:gdLst>
              <a:gd name="T0" fmla="*/ 0 w 86"/>
              <a:gd name="T1" fmla="*/ 0 h 530"/>
              <a:gd name="T2" fmla="*/ 2147483647 w 86"/>
              <a:gd name="T3" fmla="*/ 2147483647 h 530"/>
              <a:gd name="T4" fmla="*/ 2147483647 w 86"/>
              <a:gd name="T5" fmla="*/ 2147483647 h 530"/>
              <a:gd name="T6" fmla="*/ 2147483647 w 86"/>
              <a:gd name="T7" fmla="*/ 2147483647 h 530"/>
              <a:gd name="T8" fmla="*/ 2147483647 w 86"/>
              <a:gd name="T9" fmla="*/ 2147483647 h 530"/>
              <a:gd name="T10" fmla="*/ 2147483647 w 86"/>
              <a:gd name="T11" fmla="*/ 2147483647 h 530"/>
              <a:gd name="T12" fmla="*/ 2147483647 w 86"/>
              <a:gd name="T13" fmla="*/ 2147483647 h 530"/>
              <a:gd name="T14" fmla="*/ 2147483647 w 86"/>
              <a:gd name="T15" fmla="*/ 2147483647 h 530"/>
              <a:gd name="T16" fmla="*/ 2147483647 w 86"/>
              <a:gd name="T17" fmla="*/ 2147483647 h 530"/>
              <a:gd name="T18" fmla="*/ 2147483647 w 86"/>
              <a:gd name="T19" fmla="*/ 2147483647 h 530"/>
              <a:gd name="T20" fmla="*/ 2147483647 w 86"/>
              <a:gd name="T21" fmla="*/ 2147483647 h 530"/>
              <a:gd name="T22" fmla="*/ 2147483647 w 86"/>
              <a:gd name="T23" fmla="*/ 2147483647 h 530"/>
              <a:gd name="T24" fmla="*/ 2147483647 w 86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"/>
              <a:gd name="T40" fmla="*/ 0 h 530"/>
              <a:gd name="T41" fmla="*/ 86 w 86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6" y="27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29" name="Group 41">
            <a:extLst>
              <a:ext uri="{FF2B5EF4-FFF2-40B4-BE49-F238E27FC236}">
                <a16:creationId xmlns:a16="http://schemas.microsoft.com/office/drawing/2014/main" id="{BC1BF8ED-8775-461C-B6A7-9BCC2A3689F6}"/>
              </a:ext>
            </a:extLst>
          </p:cNvPr>
          <p:cNvGrpSpPr>
            <a:grpSpLocks/>
          </p:cNvGrpSpPr>
          <p:nvPr/>
        </p:nvGrpSpPr>
        <p:grpSpPr bwMode="auto">
          <a:xfrm>
            <a:off x="4962525" y="3067050"/>
            <a:ext cx="185738" cy="847725"/>
            <a:chOff x="3117" y="1309"/>
            <a:chExt cx="117" cy="713"/>
          </a:xfrm>
        </p:grpSpPr>
        <p:sp>
          <p:nvSpPr>
            <p:cNvPr id="55455" name="Freeform 42">
              <a:extLst>
                <a:ext uri="{FF2B5EF4-FFF2-40B4-BE49-F238E27FC236}">
                  <a16:creationId xmlns:a16="http://schemas.microsoft.com/office/drawing/2014/main" id="{7E8C3217-7CC5-4CDA-9E60-5AA080E9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" y="1309"/>
              <a:ext cx="33" cy="36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"/>
                <a:gd name="T22" fmla="*/ 0 h 363"/>
                <a:gd name="T23" fmla="*/ 33 w 33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56" name="Freeform 43">
              <a:extLst>
                <a:ext uri="{FF2B5EF4-FFF2-40B4-BE49-F238E27FC236}">
                  <a16:creationId xmlns:a16="http://schemas.microsoft.com/office/drawing/2014/main" id="{3D1E5561-8733-44ED-92CC-3D65D09E0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1313"/>
              <a:ext cx="84" cy="709"/>
            </a:xfrm>
            <a:custGeom>
              <a:avLst/>
              <a:gdLst>
                <a:gd name="T0" fmla="*/ 0 w 84"/>
                <a:gd name="T1" fmla="*/ 0 h 709"/>
                <a:gd name="T2" fmla="*/ 7 w 84"/>
                <a:gd name="T3" fmla="*/ 4 h 709"/>
                <a:gd name="T4" fmla="*/ 12 w 84"/>
                <a:gd name="T5" fmla="*/ 16 h 709"/>
                <a:gd name="T6" fmla="*/ 13 w 84"/>
                <a:gd name="T7" fmla="*/ 33 h 709"/>
                <a:gd name="T8" fmla="*/ 15 w 84"/>
                <a:gd name="T9" fmla="*/ 59 h 709"/>
                <a:gd name="T10" fmla="*/ 42 w 84"/>
                <a:gd name="T11" fmla="*/ 651 h 709"/>
                <a:gd name="T12" fmla="*/ 44 w 84"/>
                <a:gd name="T13" fmla="*/ 684 h 709"/>
                <a:gd name="T14" fmla="*/ 46 w 84"/>
                <a:gd name="T15" fmla="*/ 694 h 709"/>
                <a:gd name="T16" fmla="*/ 52 w 84"/>
                <a:gd name="T17" fmla="*/ 704 h 709"/>
                <a:gd name="T18" fmla="*/ 56 w 84"/>
                <a:gd name="T19" fmla="*/ 708 h 709"/>
                <a:gd name="T20" fmla="*/ 62 w 84"/>
                <a:gd name="T21" fmla="*/ 700 h 709"/>
                <a:gd name="T22" fmla="*/ 65 w 84"/>
                <a:gd name="T23" fmla="*/ 684 h 709"/>
                <a:gd name="T24" fmla="*/ 83 w 84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"/>
                <a:gd name="T40" fmla="*/ 0 h 709"/>
                <a:gd name="T41" fmla="*/ 84 w 84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3" y="33"/>
                  </a:lnTo>
                  <a:lnTo>
                    <a:pt x="15" y="59"/>
                  </a:lnTo>
                  <a:lnTo>
                    <a:pt x="42" y="651"/>
                  </a:lnTo>
                  <a:lnTo>
                    <a:pt x="44" y="684"/>
                  </a:lnTo>
                  <a:lnTo>
                    <a:pt x="46" y="694"/>
                  </a:lnTo>
                  <a:lnTo>
                    <a:pt x="52" y="704"/>
                  </a:lnTo>
                  <a:lnTo>
                    <a:pt x="56" y="708"/>
                  </a:lnTo>
                  <a:lnTo>
                    <a:pt x="62" y="700"/>
                  </a:lnTo>
                  <a:lnTo>
                    <a:pt x="65" y="684"/>
                  </a:lnTo>
                  <a:lnTo>
                    <a:pt x="83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30" name="Freeform 44">
            <a:extLst>
              <a:ext uri="{FF2B5EF4-FFF2-40B4-BE49-F238E27FC236}">
                <a16:creationId xmlns:a16="http://schemas.microsoft.com/office/drawing/2014/main" id="{424FB70E-84CF-4568-ACEA-A651CD454781}"/>
              </a:ext>
            </a:extLst>
          </p:cNvPr>
          <p:cNvSpPr>
            <a:spLocks/>
          </p:cNvSpPr>
          <p:nvPr/>
        </p:nvSpPr>
        <p:spPr bwMode="auto">
          <a:xfrm>
            <a:off x="5148263" y="3067050"/>
            <a:ext cx="55562" cy="431800"/>
          </a:xfrm>
          <a:custGeom>
            <a:avLst/>
            <a:gdLst>
              <a:gd name="T0" fmla="*/ 0 w 35"/>
              <a:gd name="T1" fmla="*/ 2147483647 h 363"/>
              <a:gd name="T2" fmla="*/ 2147483647 w 35"/>
              <a:gd name="T3" fmla="*/ 2147483647 h 363"/>
              <a:gd name="T4" fmla="*/ 2147483647 w 35"/>
              <a:gd name="T5" fmla="*/ 2147483647 h 363"/>
              <a:gd name="T6" fmla="*/ 2147483647 w 35"/>
              <a:gd name="T7" fmla="*/ 2147483647 h 363"/>
              <a:gd name="T8" fmla="*/ 2147483647 w 35"/>
              <a:gd name="T9" fmla="*/ 2147483647 h 363"/>
              <a:gd name="T10" fmla="*/ 2147483647 w 35"/>
              <a:gd name="T11" fmla="*/ 2147483647 h 363"/>
              <a:gd name="T12" fmla="*/ 2147483647 w 35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363"/>
              <a:gd name="T23" fmla="*/ 35 w 35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363">
                <a:moveTo>
                  <a:pt x="0" y="362"/>
                </a:moveTo>
                <a:lnTo>
                  <a:pt x="21" y="54"/>
                </a:lnTo>
                <a:lnTo>
                  <a:pt x="22" y="38"/>
                </a:lnTo>
                <a:lnTo>
                  <a:pt x="23" y="25"/>
                </a:lnTo>
                <a:lnTo>
                  <a:pt x="25" y="15"/>
                </a:lnTo>
                <a:lnTo>
                  <a:pt x="29" y="6"/>
                </a:lnTo>
                <a:lnTo>
                  <a:pt x="34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1" name="Freeform 45">
            <a:extLst>
              <a:ext uri="{FF2B5EF4-FFF2-40B4-BE49-F238E27FC236}">
                <a16:creationId xmlns:a16="http://schemas.microsoft.com/office/drawing/2014/main" id="{589E78F9-87CC-43C0-BA20-A60E3EC9B049}"/>
              </a:ext>
            </a:extLst>
          </p:cNvPr>
          <p:cNvSpPr>
            <a:spLocks/>
          </p:cNvSpPr>
          <p:nvPr/>
        </p:nvSpPr>
        <p:spPr bwMode="auto">
          <a:xfrm>
            <a:off x="5203825" y="3071813"/>
            <a:ext cx="144463" cy="841375"/>
          </a:xfrm>
          <a:custGeom>
            <a:avLst/>
            <a:gdLst>
              <a:gd name="T0" fmla="*/ 0 w 91"/>
              <a:gd name="T1" fmla="*/ 0 h 530"/>
              <a:gd name="T2" fmla="*/ 2147483647 w 91"/>
              <a:gd name="T3" fmla="*/ 2147483647 h 530"/>
              <a:gd name="T4" fmla="*/ 2147483647 w 91"/>
              <a:gd name="T5" fmla="*/ 2147483647 h 530"/>
              <a:gd name="T6" fmla="*/ 2147483647 w 91"/>
              <a:gd name="T7" fmla="*/ 2147483647 h 530"/>
              <a:gd name="T8" fmla="*/ 2147483647 w 91"/>
              <a:gd name="T9" fmla="*/ 2147483647 h 530"/>
              <a:gd name="T10" fmla="*/ 2147483647 w 91"/>
              <a:gd name="T11" fmla="*/ 2147483647 h 530"/>
              <a:gd name="T12" fmla="*/ 2147483647 w 91"/>
              <a:gd name="T13" fmla="*/ 2147483647 h 530"/>
              <a:gd name="T14" fmla="*/ 2147483647 w 91"/>
              <a:gd name="T15" fmla="*/ 2147483647 h 530"/>
              <a:gd name="T16" fmla="*/ 2147483647 w 91"/>
              <a:gd name="T17" fmla="*/ 2147483647 h 530"/>
              <a:gd name="T18" fmla="*/ 2147483647 w 91"/>
              <a:gd name="T19" fmla="*/ 2147483647 h 530"/>
              <a:gd name="T20" fmla="*/ 2147483647 w 91"/>
              <a:gd name="T21" fmla="*/ 2147483647 h 530"/>
              <a:gd name="T22" fmla="*/ 2147483647 w 91"/>
              <a:gd name="T23" fmla="*/ 2147483647 h 530"/>
              <a:gd name="T24" fmla="*/ 2147483647 w 91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1"/>
              <a:gd name="T40" fmla="*/ 0 h 530"/>
              <a:gd name="T41" fmla="*/ 91 w 91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1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91" y="28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2" name="Freeform 46">
            <a:extLst>
              <a:ext uri="{FF2B5EF4-FFF2-40B4-BE49-F238E27FC236}">
                <a16:creationId xmlns:a16="http://schemas.microsoft.com/office/drawing/2014/main" id="{312F6D71-12DD-472D-8A7B-B885EE30132F}"/>
              </a:ext>
            </a:extLst>
          </p:cNvPr>
          <p:cNvSpPr>
            <a:spLocks/>
          </p:cNvSpPr>
          <p:nvPr/>
        </p:nvSpPr>
        <p:spPr bwMode="auto">
          <a:xfrm>
            <a:off x="2286000" y="4210050"/>
            <a:ext cx="60325" cy="460375"/>
          </a:xfrm>
          <a:custGeom>
            <a:avLst/>
            <a:gdLst>
              <a:gd name="T0" fmla="*/ 0 w 38"/>
              <a:gd name="T1" fmla="*/ 2147483647 h 290"/>
              <a:gd name="T2" fmla="*/ 2147483647 w 38"/>
              <a:gd name="T3" fmla="*/ 2147483647 h 290"/>
              <a:gd name="T4" fmla="*/ 2147483647 w 38"/>
              <a:gd name="T5" fmla="*/ 2147483647 h 290"/>
              <a:gd name="T6" fmla="*/ 2147483647 w 38"/>
              <a:gd name="T7" fmla="*/ 2147483647 h 290"/>
              <a:gd name="T8" fmla="*/ 2147483647 w 38"/>
              <a:gd name="T9" fmla="*/ 2147483647 h 290"/>
              <a:gd name="T10" fmla="*/ 2147483647 w 38"/>
              <a:gd name="T11" fmla="*/ 2147483647 h 290"/>
              <a:gd name="T12" fmla="*/ 2147483647 w 38"/>
              <a:gd name="T13" fmla="*/ 0 h 2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8"/>
              <a:gd name="T22" fmla="*/ 0 h 290"/>
              <a:gd name="T23" fmla="*/ 38 w 38"/>
              <a:gd name="T24" fmla="*/ 290 h 2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8" h="290">
                <a:moveTo>
                  <a:pt x="0" y="290"/>
                </a:moveTo>
                <a:lnTo>
                  <a:pt x="26" y="40"/>
                </a:lnTo>
                <a:lnTo>
                  <a:pt x="27" y="28"/>
                </a:lnTo>
                <a:lnTo>
                  <a:pt x="28" y="19"/>
                </a:lnTo>
                <a:lnTo>
                  <a:pt x="30" y="11"/>
                </a:lnTo>
                <a:lnTo>
                  <a:pt x="33" y="4"/>
                </a:lnTo>
                <a:lnTo>
                  <a:pt x="38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3" name="Freeform 47">
            <a:extLst>
              <a:ext uri="{FF2B5EF4-FFF2-40B4-BE49-F238E27FC236}">
                <a16:creationId xmlns:a16="http://schemas.microsoft.com/office/drawing/2014/main" id="{C98B271D-E547-4F61-BEF3-33AE1029F6CE}"/>
              </a:ext>
            </a:extLst>
          </p:cNvPr>
          <p:cNvSpPr>
            <a:spLocks/>
          </p:cNvSpPr>
          <p:nvPr/>
        </p:nvSpPr>
        <p:spPr bwMode="auto">
          <a:xfrm>
            <a:off x="2347913" y="4214813"/>
            <a:ext cx="138112" cy="842962"/>
          </a:xfrm>
          <a:custGeom>
            <a:avLst/>
            <a:gdLst>
              <a:gd name="T0" fmla="*/ 0 w 87"/>
              <a:gd name="T1" fmla="*/ 0 h 709"/>
              <a:gd name="T2" fmla="*/ 2147483647 w 87"/>
              <a:gd name="T3" fmla="*/ 2147483647 h 709"/>
              <a:gd name="T4" fmla="*/ 2147483647 w 87"/>
              <a:gd name="T5" fmla="*/ 2147483647 h 709"/>
              <a:gd name="T6" fmla="*/ 2147483647 w 87"/>
              <a:gd name="T7" fmla="*/ 2147483647 h 709"/>
              <a:gd name="T8" fmla="*/ 2147483647 w 87"/>
              <a:gd name="T9" fmla="*/ 2147483647 h 709"/>
              <a:gd name="T10" fmla="*/ 2147483647 w 87"/>
              <a:gd name="T11" fmla="*/ 2147483647 h 709"/>
              <a:gd name="T12" fmla="*/ 2147483647 w 87"/>
              <a:gd name="T13" fmla="*/ 2147483647 h 709"/>
              <a:gd name="T14" fmla="*/ 2147483647 w 87"/>
              <a:gd name="T15" fmla="*/ 2147483647 h 709"/>
              <a:gd name="T16" fmla="*/ 2147483647 w 87"/>
              <a:gd name="T17" fmla="*/ 2147483647 h 709"/>
              <a:gd name="T18" fmla="*/ 2147483647 w 87"/>
              <a:gd name="T19" fmla="*/ 2147483647 h 709"/>
              <a:gd name="T20" fmla="*/ 2147483647 w 87"/>
              <a:gd name="T21" fmla="*/ 2147483647 h 709"/>
              <a:gd name="T22" fmla="*/ 2147483647 w 87"/>
              <a:gd name="T23" fmla="*/ 2147483647 h 709"/>
              <a:gd name="T24" fmla="*/ 2147483647 w 87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7"/>
              <a:gd name="T40" fmla="*/ 0 h 709"/>
              <a:gd name="T41" fmla="*/ 87 w 87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7" h="709">
                <a:moveTo>
                  <a:pt x="0" y="0"/>
                </a:moveTo>
                <a:lnTo>
                  <a:pt x="7" y="4"/>
                </a:lnTo>
                <a:lnTo>
                  <a:pt x="12" y="16"/>
                </a:lnTo>
                <a:lnTo>
                  <a:pt x="14" y="33"/>
                </a:lnTo>
                <a:lnTo>
                  <a:pt x="16" y="59"/>
                </a:lnTo>
                <a:lnTo>
                  <a:pt x="43" y="651"/>
                </a:lnTo>
                <a:lnTo>
                  <a:pt x="46" y="684"/>
                </a:lnTo>
                <a:lnTo>
                  <a:pt x="48" y="694"/>
                </a:lnTo>
                <a:lnTo>
                  <a:pt x="53" y="704"/>
                </a:lnTo>
                <a:lnTo>
                  <a:pt x="58" y="708"/>
                </a:lnTo>
                <a:lnTo>
                  <a:pt x="64" y="700"/>
                </a:lnTo>
                <a:lnTo>
                  <a:pt x="68" y="684"/>
                </a:lnTo>
                <a:lnTo>
                  <a:pt x="86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4" name="Group 48">
            <a:extLst>
              <a:ext uri="{FF2B5EF4-FFF2-40B4-BE49-F238E27FC236}">
                <a16:creationId xmlns:a16="http://schemas.microsoft.com/office/drawing/2014/main" id="{A438F762-8597-4C4D-9DB4-DA20CA5EDB7D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4210050"/>
            <a:ext cx="188913" cy="847725"/>
            <a:chOff x="1557" y="2272"/>
            <a:chExt cx="119" cy="713"/>
          </a:xfrm>
        </p:grpSpPr>
        <p:sp>
          <p:nvSpPr>
            <p:cNvPr id="55453" name="Freeform 49">
              <a:extLst>
                <a:ext uri="{FF2B5EF4-FFF2-40B4-BE49-F238E27FC236}">
                  <a16:creationId xmlns:a16="http://schemas.microsoft.com/office/drawing/2014/main" id="{E3584D52-CF16-4C4A-A0B5-AC5BFEBC6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" y="2272"/>
              <a:ext cx="33" cy="363"/>
            </a:xfrm>
            <a:custGeom>
              <a:avLst/>
              <a:gdLst>
                <a:gd name="T0" fmla="*/ 0 w 33"/>
                <a:gd name="T1" fmla="*/ 362 h 363"/>
                <a:gd name="T2" fmla="*/ 20 w 33"/>
                <a:gd name="T3" fmla="*/ 54 h 363"/>
                <a:gd name="T4" fmla="*/ 21 w 33"/>
                <a:gd name="T5" fmla="*/ 38 h 363"/>
                <a:gd name="T6" fmla="*/ 22 w 33"/>
                <a:gd name="T7" fmla="*/ 25 h 363"/>
                <a:gd name="T8" fmla="*/ 24 w 33"/>
                <a:gd name="T9" fmla="*/ 15 h 363"/>
                <a:gd name="T10" fmla="*/ 27 w 33"/>
                <a:gd name="T11" fmla="*/ 6 h 363"/>
                <a:gd name="T12" fmla="*/ 32 w 33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"/>
                <a:gd name="T22" fmla="*/ 0 h 363"/>
                <a:gd name="T23" fmla="*/ 33 w 33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" h="363">
                  <a:moveTo>
                    <a:pt x="0" y="362"/>
                  </a:moveTo>
                  <a:lnTo>
                    <a:pt x="20" y="54"/>
                  </a:lnTo>
                  <a:lnTo>
                    <a:pt x="21" y="38"/>
                  </a:lnTo>
                  <a:lnTo>
                    <a:pt x="22" y="25"/>
                  </a:lnTo>
                  <a:lnTo>
                    <a:pt x="24" y="15"/>
                  </a:lnTo>
                  <a:lnTo>
                    <a:pt x="27" y="6"/>
                  </a:lnTo>
                  <a:lnTo>
                    <a:pt x="32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54" name="Freeform 50">
              <a:extLst>
                <a:ext uri="{FF2B5EF4-FFF2-40B4-BE49-F238E27FC236}">
                  <a16:creationId xmlns:a16="http://schemas.microsoft.com/office/drawing/2014/main" id="{01225DD8-3336-4413-A98A-947F127B0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" y="2276"/>
              <a:ext cx="86" cy="709"/>
            </a:xfrm>
            <a:custGeom>
              <a:avLst/>
              <a:gdLst>
                <a:gd name="T0" fmla="*/ 0 w 86"/>
                <a:gd name="T1" fmla="*/ 0 h 709"/>
                <a:gd name="T2" fmla="*/ 7 w 86"/>
                <a:gd name="T3" fmla="*/ 4 h 709"/>
                <a:gd name="T4" fmla="*/ 12 w 86"/>
                <a:gd name="T5" fmla="*/ 16 h 709"/>
                <a:gd name="T6" fmla="*/ 14 w 86"/>
                <a:gd name="T7" fmla="*/ 33 h 709"/>
                <a:gd name="T8" fmla="*/ 15 w 86"/>
                <a:gd name="T9" fmla="*/ 59 h 709"/>
                <a:gd name="T10" fmla="*/ 43 w 86"/>
                <a:gd name="T11" fmla="*/ 651 h 709"/>
                <a:gd name="T12" fmla="*/ 45 w 86"/>
                <a:gd name="T13" fmla="*/ 684 h 709"/>
                <a:gd name="T14" fmla="*/ 47 w 86"/>
                <a:gd name="T15" fmla="*/ 694 h 709"/>
                <a:gd name="T16" fmla="*/ 53 w 86"/>
                <a:gd name="T17" fmla="*/ 704 h 709"/>
                <a:gd name="T18" fmla="*/ 57 w 86"/>
                <a:gd name="T19" fmla="*/ 708 h 709"/>
                <a:gd name="T20" fmla="*/ 63 w 86"/>
                <a:gd name="T21" fmla="*/ 700 h 709"/>
                <a:gd name="T22" fmla="*/ 67 w 86"/>
                <a:gd name="T23" fmla="*/ 684 h 709"/>
                <a:gd name="T24" fmla="*/ 85 w 86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6"/>
                <a:gd name="T40" fmla="*/ 0 h 709"/>
                <a:gd name="T41" fmla="*/ 86 w 86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6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4" y="33"/>
                  </a:lnTo>
                  <a:lnTo>
                    <a:pt x="15" y="59"/>
                  </a:lnTo>
                  <a:lnTo>
                    <a:pt x="43" y="651"/>
                  </a:lnTo>
                  <a:lnTo>
                    <a:pt x="45" y="684"/>
                  </a:lnTo>
                  <a:lnTo>
                    <a:pt x="47" y="694"/>
                  </a:lnTo>
                  <a:lnTo>
                    <a:pt x="53" y="704"/>
                  </a:lnTo>
                  <a:lnTo>
                    <a:pt x="57" y="708"/>
                  </a:lnTo>
                  <a:lnTo>
                    <a:pt x="63" y="700"/>
                  </a:lnTo>
                  <a:lnTo>
                    <a:pt x="67" y="684"/>
                  </a:lnTo>
                  <a:lnTo>
                    <a:pt x="85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35" name="Freeform 51">
            <a:extLst>
              <a:ext uri="{FF2B5EF4-FFF2-40B4-BE49-F238E27FC236}">
                <a16:creationId xmlns:a16="http://schemas.microsoft.com/office/drawing/2014/main" id="{BFBA4558-20EE-4B5D-970D-099C7E1090A0}"/>
              </a:ext>
            </a:extLst>
          </p:cNvPr>
          <p:cNvSpPr>
            <a:spLocks/>
          </p:cNvSpPr>
          <p:nvPr/>
        </p:nvSpPr>
        <p:spPr bwMode="auto">
          <a:xfrm>
            <a:off x="2671763" y="4203700"/>
            <a:ext cx="55562" cy="466725"/>
          </a:xfrm>
          <a:custGeom>
            <a:avLst/>
            <a:gdLst>
              <a:gd name="T0" fmla="*/ 0 w 35"/>
              <a:gd name="T1" fmla="*/ 2147483647 h 294"/>
              <a:gd name="T2" fmla="*/ 2147483647 w 35"/>
              <a:gd name="T3" fmla="*/ 2147483647 h 294"/>
              <a:gd name="T4" fmla="*/ 2147483647 w 35"/>
              <a:gd name="T5" fmla="*/ 2147483647 h 294"/>
              <a:gd name="T6" fmla="*/ 2147483647 w 35"/>
              <a:gd name="T7" fmla="*/ 2147483647 h 294"/>
              <a:gd name="T8" fmla="*/ 2147483647 w 35"/>
              <a:gd name="T9" fmla="*/ 2147483647 h 294"/>
              <a:gd name="T10" fmla="*/ 2147483647 w 35"/>
              <a:gd name="T11" fmla="*/ 2147483647 h 294"/>
              <a:gd name="T12" fmla="*/ 2147483647 w 35"/>
              <a:gd name="T13" fmla="*/ 0 h 2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294"/>
              <a:gd name="T23" fmla="*/ 35 w 35"/>
              <a:gd name="T24" fmla="*/ 294 h 2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294">
                <a:moveTo>
                  <a:pt x="0" y="294"/>
                </a:moveTo>
                <a:lnTo>
                  <a:pt x="22" y="40"/>
                </a:lnTo>
                <a:lnTo>
                  <a:pt x="24" y="28"/>
                </a:lnTo>
                <a:lnTo>
                  <a:pt x="25" y="19"/>
                </a:lnTo>
                <a:lnTo>
                  <a:pt x="26" y="11"/>
                </a:lnTo>
                <a:lnTo>
                  <a:pt x="30" y="4"/>
                </a:lnTo>
                <a:lnTo>
                  <a:pt x="35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6" name="Freeform 52">
            <a:extLst>
              <a:ext uri="{FF2B5EF4-FFF2-40B4-BE49-F238E27FC236}">
                <a16:creationId xmlns:a16="http://schemas.microsoft.com/office/drawing/2014/main" id="{9E4E9D90-F734-42D8-B726-85E492A62D6B}"/>
              </a:ext>
            </a:extLst>
          </p:cNvPr>
          <p:cNvSpPr>
            <a:spLocks/>
          </p:cNvSpPr>
          <p:nvPr/>
        </p:nvSpPr>
        <p:spPr bwMode="auto">
          <a:xfrm>
            <a:off x="2728913" y="4208463"/>
            <a:ext cx="134937" cy="842962"/>
          </a:xfrm>
          <a:custGeom>
            <a:avLst/>
            <a:gdLst>
              <a:gd name="T0" fmla="*/ 0 w 85"/>
              <a:gd name="T1" fmla="*/ 0 h 709"/>
              <a:gd name="T2" fmla="*/ 2147483647 w 85"/>
              <a:gd name="T3" fmla="*/ 2147483647 h 709"/>
              <a:gd name="T4" fmla="*/ 2147483647 w 85"/>
              <a:gd name="T5" fmla="*/ 2147483647 h 709"/>
              <a:gd name="T6" fmla="*/ 2147483647 w 85"/>
              <a:gd name="T7" fmla="*/ 2147483647 h 709"/>
              <a:gd name="T8" fmla="*/ 2147483647 w 85"/>
              <a:gd name="T9" fmla="*/ 2147483647 h 709"/>
              <a:gd name="T10" fmla="*/ 2147483647 w 85"/>
              <a:gd name="T11" fmla="*/ 2147483647 h 709"/>
              <a:gd name="T12" fmla="*/ 2147483647 w 85"/>
              <a:gd name="T13" fmla="*/ 2147483647 h 709"/>
              <a:gd name="T14" fmla="*/ 2147483647 w 85"/>
              <a:gd name="T15" fmla="*/ 2147483647 h 709"/>
              <a:gd name="T16" fmla="*/ 2147483647 w 85"/>
              <a:gd name="T17" fmla="*/ 2147483647 h 709"/>
              <a:gd name="T18" fmla="*/ 2147483647 w 85"/>
              <a:gd name="T19" fmla="*/ 2147483647 h 709"/>
              <a:gd name="T20" fmla="*/ 2147483647 w 85"/>
              <a:gd name="T21" fmla="*/ 2147483647 h 709"/>
              <a:gd name="T22" fmla="*/ 2147483647 w 85"/>
              <a:gd name="T23" fmla="*/ 2147483647 h 709"/>
              <a:gd name="T24" fmla="*/ 2147483647 w 85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5"/>
              <a:gd name="T40" fmla="*/ 0 h 709"/>
              <a:gd name="T41" fmla="*/ 85 w 85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5" h="709">
                <a:moveTo>
                  <a:pt x="0" y="0"/>
                </a:moveTo>
                <a:lnTo>
                  <a:pt x="7" y="4"/>
                </a:lnTo>
                <a:lnTo>
                  <a:pt x="12" y="16"/>
                </a:lnTo>
                <a:lnTo>
                  <a:pt x="14" y="33"/>
                </a:lnTo>
                <a:lnTo>
                  <a:pt x="15" y="59"/>
                </a:lnTo>
                <a:lnTo>
                  <a:pt x="42" y="651"/>
                </a:lnTo>
                <a:lnTo>
                  <a:pt x="45" y="684"/>
                </a:lnTo>
                <a:lnTo>
                  <a:pt x="47" y="694"/>
                </a:lnTo>
                <a:lnTo>
                  <a:pt x="52" y="704"/>
                </a:lnTo>
                <a:lnTo>
                  <a:pt x="57" y="708"/>
                </a:lnTo>
                <a:lnTo>
                  <a:pt x="62" y="700"/>
                </a:lnTo>
                <a:lnTo>
                  <a:pt x="66" y="684"/>
                </a:lnTo>
                <a:lnTo>
                  <a:pt x="84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7" name="Freeform 53">
            <a:extLst>
              <a:ext uri="{FF2B5EF4-FFF2-40B4-BE49-F238E27FC236}">
                <a16:creationId xmlns:a16="http://schemas.microsoft.com/office/drawing/2014/main" id="{A99BA193-A155-4A84-9CC6-65EA6390ACEA}"/>
              </a:ext>
            </a:extLst>
          </p:cNvPr>
          <p:cNvSpPr>
            <a:spLocks/>
          </p:cNvSpPr>
          <p:nvPr/>
        </p:nvSpPr>
        <p:spPr bwMode="auto">
          <a:xfrm>
            <a:off x="2862263" y="4203700"/>
            <a:ext cx="55562" cy="442913"/>
          </a:xfrm>
          <a:custGeom>
            <a:avLst/>
            <a:gdLst>
              <a:gd name="T0" fmla="*/ 0 w 35"/>
              <a:gd name="T1" fmla="*/ 2147483647 h 279"/>
              <a:gd name="T2" fmla="*/ 2147483647 w 35"/>
              <a:gd name="T3" fmla="*/ 2147483647 h 279"/>
              <a:gd name="T4" fmla="*/ 2147483647 w 35"/>
              <a:gd name="T5" fmla="*/ 2147483647 h 279"/>
              <a:gd name="T6" fmla="*/ 2147483647 w 35"/>
              <a:gd name="T7" fmla="*/ 2147483647 h 279"/>
              <a:gd name="T8" fmla="*/ 2147483647 w 35"/>
              <a:gd name="T9" fmla="*/ 2147483647 h 279"/>
              <a:gd name="T10" fmla="*/ 2147483647 w 35"/>
              <a:gd name="T11" fmla="*/ 2147483647 h 279"/>
              <a:gd name="T12" fmla="*/ 2147483647 w 35"/>
              <a:gd name="T13" fmla="*/ 0 h 27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279"/>
              <a:gd name="T23" fmla="*/ 35 w 35"/>
              <a:gd name="T24" fmla="*/ 279 h 27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279">
                <a:moveTo>
                  <a:pt x="0" y="279"/>
                </a:moveTo>
                <a:lnTo>
                  <a:pt x="22" y="40"/>
                </a:lnTo>
                <a:lnTo>
                  <a:pt x="23" y="28"/>
                </a:lnTo>
                <a:lnTo>
                  <a:pt x="24" y="19"/>
                </a:lnTo>
                <a:lnTo>
                  <a:pt x="26" y="11"/>
                </a:lnTo>
                <a:lnTo>
                  <a:pt x="30" y="4"/>
                </a:lnTo>
                <a:lnTo>
                  <a:pt x="35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8" name="Freeform 54">
            <a:extLst>
              <a:ext uri="{FF2B5EF4-FFF2-40B4-BE49-F238E27FC236}">
                <a16:creationId xmlns:a16="http://schemas.microsoft.com/office/drawing/2014/main" id="{8CE540AD-9EE6-4880-92B5-27DAAEFDC9BC}"/>
              </a:ext>
            </a:extLst>
          </p:cNvPr>
          <p:cNvSpPr>
            <a:spLocks/>
          </p:cNvSpPr>
          <p:nvPr/>
        </p:nvSpPr>
        <p:spPr bwMode="auto">
          <a:xfrm>
            <a:off x="2919413" y="4208463"/>
            <a:ext cx="152400" cy="841375"/>
          </a:xfrm>
          <a:custGeom>
            <a:avLst/>
            <a:gdLst>
              <a:gd name="T0" fmla="*/ 0 w 96"/>
              <a:gd name="T1" fmla="*/ 0 h 530"/>
              <a:gd name="T2" fmla="*/ 2147483647 w 96"/>
              <a:gd name="T3" fmla="*/ 2147483647 h 530"/>
              <a:gd name="T4" fmla="*/ 2147483647 w 96"/>
              <a:gd name="T5" fmla="*/ 2147483647 h 530"/>
              <a:gd name="T6" fmla="*/ 2147483647 w 96"/>
              <a:gd name="T7" fmla="*/ 2147483647 h 530"/>
              <a:gd name="T8" fmla="*/ 2147483647 w 96"/>
              <a:gd name="T9" fmla="*/ 2147483647 h 530"/>
              <a:gd name="T10" fmla="*/ 2147483647 w 96"/>
              <a:gd name="T11" fmla="*/ 2147483647 h 530"/>
              <a:gd name="T12" fmla="*/ 2147483647 w 96"/>
              <a:gd name="T13" fmla="*/ 2147483647 h 530"/>
              <a:gd name="T14" fmla="*/ 2147483647 w 96"/>
              <a:gd name="T15" fmla="*/ 2147483647 h 530"/>
              <a:gd name="T16" fmla="*/ 2147483647 w 96"/>
              <a:gd name="T17" fmla="*/ 2147483647 h 530"/>
              <a:gd name="T18" fmla="*/ 2147483647 w 96"/>
              <a:gd name="T19" fmla="*/ 2147483647 h 530"/>
              <a:gd name="T20" fmla="*/ 2147483647 w 96"/>
              <a:gd name="T21" fmla="*/ 2147483647 h 530"/>
              <a:gd name="T22" fmla="*/ 2147483647 w 96"/>
              <a:gd name="T23" fmla="*/ 2147483647 h 530"/>
              <a:gd name="T24" fmla="*/ 2147483647 w 96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6"/>
              <a:gd name="T40" fmla="*/ 0 h 530"/>
              <a:gd name="T41" fmla="*/ 96 w 96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6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2" y="488"/>
                </a:lnTo>
                <a:lnTo>
                  <a:pt x="45" y="512"/>
                </a:lnTo>
                <a:lnTo>
                  <a:pt x="47" y="520"/>
                </a:lnTo>
                <a:lnTo>
                  <a:pt x="52" y="527"/>
                </a:lnTo>
                <a:lnTo>
                  <a:pt x="57" y="530"/>
                </a:lnTo>
                <a:lnTo>
                  <a:pt x="62" y="524"/>
                </a:lnTo>
                <a:lnTo>
                  <a:pt x="66" y="512"/>
                </a:lnTo>
                <a:lnTo>
                  <a:pt x="96" y="285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9" name="Freeform 55">
            <a:extLst>
              <a:ext uri="{FF2B5EF4-FFF2-40B4-BE49-F238E27FC236}">
                <a16:creationId xmlns:a16="http://schemas.microsoft.com/office/drawing/2014/main" id="{79926D19-37FE-4B00-B54D-66075D685EE3}"/>
              </a:ext>
            </a:extLst>
          </p:cNvPr>
          <p:cNvSpPr>
            <a:spLocks/>
          </p:cNvSpPr>
          <p:nvPr/>
        </p:nvSpPr>
        <p:spPr bwMode="auto">
          <a:xfrm>
            <a:off x="6103938" y="4213225"/>
            <a:ext cx="52387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0" name="Freeform 56">
            <a:extLst>
              <a:ext uri="{FF2B5EF4-FFF2-40B4-BE49-F238E27FC236}">
                <a16:creationId xmlns:a16="http://schemas.microsoft.com/office/drawing/2014/main" id="{3875E238-B371-491F-8C09-13E173CEABEC}"/>
              </a:ext>
            </a:extLst>
          </p:cNvPr>
          <p:cNvSpPr>
            <a:spLocks/>
          </p:cNvSpPr>
          <p:nvPr/>
        </p:nvSpPr>
        <p:spPr bwMode="auto">
          <a:xfrm>
            <a:off x="6156325" y="4217988"/>
            <a:ext cx="134938" cy="841375"/>
          </a:xfrm>
          <a:custGeom>
            <a:avLst/>
            <a:gdLst>
              <a:gd name="T0" fmla="*/ 0 w 85"/>
              <a:gd name="T1" fmla="*/ 0 h 530"/>
              <a:gd name="T2" fmla="*/ 2147483647 w 85"/>
              <a:gd name="T3" fmla="*/ 2147483647 h 530"/>
              <a:gd name="T4" fmla="*/ 2147483647 w 85"/>
              <a:gd name="T5" fmla="*/ 2147483647 h 530"/>
              <a:gd name="T6" fmla="*/ 2147483647 w 85"/>
              <a:gd name="T7" fmla="*/ 2147483647 h 530"/>
              <a:gd name="T8" fmla="*/ 2147483647 w 85"/>
              <a:gd name="T9" fmla="*/ 2147483647 h 530"/>
              <a:gd name="T10" fmla="*/ 2147483647 w 85"/>
              <a:gd name="T11" fmla="*/ 2147483647 h 530"/>
              <a:gd name="T12" fmla="*/ 2147483647 w 85"/>
              <a:gd name="T13" fmla="*/ 2147483647 h 530"/>
              <a:gd name="T14" fmla="*/ 2147483647 w 85"/>
              <a:gd name="T15" fmla="*/ 2147483647 h 530"/>
              <a:gd name="T16" fmla="*/ 2147483647 w 85"/>
              <a:gd name="T17" fmla="*/ 2147483647 h 530"/>
              <a:gd name="T18" fmla="*/ 2147483647 w 85"/>
              <a:gd name="T19" fmla="*/ 2147483647 h 530"/>
              <a:gd name="T20" fmla="*/ 2147483647 w 85"/>
              <a:gd name="T21" fmla="*/ 2147483647 h 530"/>
              <a:gd name="T22" fmla="*/ 2147483647 w 85"/>
              <a:gd name="T23" fmla="*/ 2147483647 h 530"/>
              <a:gd name="T24" fmla="*/ 2147483647 w 85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5"/>
              <a:gd name="T40" fmla="*/ 0 h 530"/>
              <a:gd name="T41" fmla="*/ 85 w 85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5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5" y="27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1" name="Freeform 57">
            <a:extLst>
              <a:ext uri="{FF2B5EF4-FFF2-40B4-BE49-F238E27FC236}">
                <a16:creationId xmlns:a16="http://schemas.microsoft.com/office/drawing/2014/main" id="{BA856891-2914-4883-8006-D250DCA6CD53}"/>
              </a:ext>
            </a:extLst>
          </p:cNvPr>
          <p:cNvSpPr>
            <a:spLocks/>
          </p:cNvSpPr>
          <p:nvPr/>
        </p:nvSpPr>
        <p:spPr bwMode="auto">
          <a:xfrm>
            <a:off x="6292850" y="4213225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2" name="Freeform 58">
            <a:extLst>
              <a:ext uri="{FF2B5EF4-FFF2-40B4-BE49-F238E27FC236}">
                <a16:creationId xmlns:a16="http://schemas.microsoft.com/office/drawing/2014/main" id="{58865E17-8B6D-4F0B-BBD2-2C4E432E55B6}"/>
              </a:ext>
            </a:extLst>
          </p:cNvPr>
          <p:cNvSpPr>
            <a:spLocks/>
          </p:cNvSpPr>
          <p:nvPr/>
        </p:nvSpPr>
        <p:spPr bwMode="auto">
          <a:xfrm>
            <a:off x="6343650" y="4217988"/>
            <a:ext cx="138113" cy="841375"/>
          </a:xfrm>
          <a:custGeom>
            <a:avLst/>
            <a:gdLst>
              <a:gd name="T0" fmla="*/ 0 w 87"/>
              <a:gd name="T1" fmla="*/ 0 h 530"/>
              <a:gd name="T2" fmla="*/ 2147483647 w 87"/>
              <a:gd name="T3" fmla="*/ 2147483647 h 530"/>
              <a:gd name="T4" fmla="*/ 2147483647 w 87"/>
              <a:gd name="T5" fmla="*/ 2147483647 h 530"/>
              <a:gd name="T6" fmla="*/ 2147483647 w 87"/>
              <a:gd name="T7" fmla="*/ 2147483647 h 530"/>
              <a:gd name="T8" fmla="*/ 2147483647 w 87"/>
              <a:gd name="T9" fmla="*/ 2147483647 h 530"/>
              <a:gd name="T10" fmla="*/ 2147483647 w 87"/>
              <a:gd name="T11" fmla="*/ 2147483647 h 530"/>
              <a:gd name="T12" fmla="*/ 2147483647 w 87"/>
              <a:gd name="T13" fmla="*/ 2147483647 h 530"/>
              <a:gd name="T14" fmla="*/ 2147483647 w 87"/>
              <a:gd name="T15" fmla="*/ 2147483647 h 530"/>
              <a:gd name="T16" fmla="*/ 2147483647 w 87"/>
              <a:gd name="T17" fmla="*/ 2147483647 h 530"/>
              <a:gd name="T18" fmla="*/ 2147483647 w 87"/>
              <a:gd name="T19" fmla="*/ 2147483647 h 530"/>
              <a:gd name="T20" fmla="*/ 2147483647 w 87"/>
              <a:gd name="T21" fmla="*/ 2147483647 h 530"/>
              <a:gd name="T22" fmla="*/ 2147483647 w 87"/>
              <a:gd name="T23" fmla="*/ 2147483647 h 530"/>
              <a:gd name="T24" fmla="*/ 2147483647 w 87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7"/>
              <a:gd name="T40" fmla="*/ 0 h 530"/>
              <a:gd name="T41" fmla="*/ 87 w 87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7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2" y="488"/>
                </a:lnTo>
                <a:lnTo>
                  <a:pt x="45" y="512"/>
                </a:lnTo>
                <a:lnTo>
                  <a:pt x="47" y="520"/>
                </a:lnTo>
                <a:lnTo>
                  <a:pt x="52" y="527"/>
                </a:lnTo>
                <a:lnTo>
                  <a:pt x="57" y="530"/>
                </a:lnTo>
                <a:lnTo>
                  <a:pt x="62" y="524"/>
                </a:lnTo>
                <a:lnTo>
                  <a:pt x="66" y="512"/>
                </a:lnTo>
                <a:lnTo>
                  <a:pt x="87" y="26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3" name="Freeform 59">
            <a:extLst>
              <a:ext uri="{FF2B5EF4-FFF2-40B4-BE49-F238E27FC236}">
                <a16:creationId xmlns:a16="http://schemas.microsoft.com/office/drawing/2014/main" id="{2DF13A55-8E30-43A5-98AF-B9D54CE5440C}"/>
              </a:ext>
            </a:extLst>
          </p:cNvPr>
          <p:cNvSpPr>
            <a:spLocks/>
          </p:cNvSpPr>
          <p:nvPr/>
        </p:nvSpPr>
        <p:spPr bwMode="auto">
          <a:xfrm>
            <a:off x="6478588" y="4206875"/>
            <a:ext cx="53975" cy="431800"/>
          </a:xfrm>
          <a:custGeom>
            <a:avLst/>
            <a:gdLst>
              <a:gd name="T0" fmla="*/ 0 w 34"/>
              <a:gd name="T1" fmla="*/ 2147483647 h 363"/>
              <a:gd name="T2" fmla="*/ 2147483647 w 34"/>
              <a:gd name="T3" fmla="*/ 2147483647 h 363"/>
              <a:gd name="T4" fmla="*/ 2147483647 w 34"/>
              <a:gd name="T5" fmla="*/ 2147483647 h 363"/>
              <a:gd name="T6" fmla="*/ 2147483647 w 34"/>
              <a:gd name="T7" fmla="*/ 2147483647 h 363"/>
              <a:gd name="T8" fmla="*/ 2147483647 w 34"/>
              <a:gd name="T9" fmla="*/ 2147483647 h 363"/>
              <a:gd name="T10" fmla="*/ 2147483647 w 34"/>
              <a:gd name="T11" fmla="*/ 2147483647 h 363"/>
              <a:gd name="T12" fmla="*/ 2147483647 w 34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"/>
              <a:gd name="T22" fmla="*/ 0 h 363"/>
              <a:gd name="T23" fmla="*/ 34 w 34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" h="363">
                <a:moveTo>
                  <a:pt x="0" y="362"/>
                </a:moveTo>
                <a:lnTo>
                  <a:pt x="20" y="54"/>
                </a:lnTo>
                <a:lnTo>
                  <a:pt x="22" y="38"/>
                </a:lnTo>
                <a:lnTo>
                  <a:pt x="23" y="25"/>
                </a:lnTo>
                <a:lnTo>
                  <a:pt x="24" y="15"/>
                </a:lnTo>
                <a:lnTo>
                  <a:pt x="28" y="6"/>
                </a:lnTo>
                <a:lnTo>
                  <a:pt x="33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4" name="Freeform 60">
            <a:extLst>
              <a:ext uri="{FF2B5EF4-FFF2-40B4-BE49-F238E27FC236}">
                <a16:creationId xmlns:a16="http://schemas.microsoft.com/office/drawing/2014/main" id="{9F7C6C8F-0495-4827-A309-2345FCCDB8A6}"/>
              </a:ext>
            </a:extLst>
          </p:cNvPr>
          <p:cNvSpPr>
            <a:spLocks/>
          </p:cNvSpPr>
          <p:nvPr/>
        </p:nvSpPr>
        <p:spPr bwMode="auto">
          <a:xfrm>
            <a:off x="6532563" y="4211638"/>
            <a:ext cx="134937" cy="841375"/>
          </a:xfrm>
          <a:custGeom>
            <a:avLst/>
            <a:gdLst>
              <a:gd name="T0" fmla="*/ 0 w 85"/>
              <a:gd name="T1" fmla="*/ 0 h 530"/>
              <a:gd name="T2" fmla="*/ 2147483647 w 85"/>
              <a:gd name="T3" fmla="*/ 2147483647 h 530"/>
              <a:gd name="T4" fmla="*/ 2147483647 w 85"/>
              <a:gd name="T5" fmla="*/ 2147483647 h 530"/>
              <a:gd name="T6" fmla="*/ 2147483647 w 85"/>
              <a:gd name="T7" fmla="*/ 2147483647 h 530"/>
              <a:gd name="T8" fmla="*/ 2147483647 w 85"/>
              <a:gd name="T9" fmla="*/ 2147483647 h 530"/>
              <a:gd name="T10" fmla="*/ 2147483647 w 85"/>
              <a:gd name="T11" fmla="*/ 2147483647 h 530"/>
              <a:gd name="T12" fmla="*/ 2147483647 w 85"/>
              <a:gd name="T13" fmla="*/ 2147483647 h 530"/>
              <a:gd name="T14" fmla="*/ 2147483647 w 85"/>
              <a:gd name="T15" fmla="*/ 2147483647 h 530"/>
              <a:gd name="T16" fmla="*/ 2147483647 w 85"/>
              <a:gd name="T17" fmla="*/ 2147483647 h 530"/>
              <a:gd name="T18" fmla="*/ 2147483647 w 85"/>
              <a:gd name="T19" fmla="*/ 2147483647 h 530"/>
              <a:gd name="T20" fmla="*/ 2147483647 w 85"/>
              <a:gd name="T21" fmla="*/ 2147483647 h 530"/>
              <a:gd name="T22" fmla="*/ 2147483647 w 85"/>
              <a:gd name="T23" fmla="*/ 2147483647 h 530"/>
              <a:gd name="T24" fmla="*/ 2147483647 w 85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5"/>
              <a:gd name="T40" fmla="*/ 0 h 530"/>
              <a:gd name="T41" fmla="*/ 85 w 85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5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85" y="27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45" name="Group 61">
            <a:extLst>
              <a:ext uri="{FF2B5EF4-FFF2-40B4-BE49-F238E27FC236}">
                <a16:creationId xmlns:a16="http://schemas.microsoft.com/office/drawing/2014/main" id="{F5EEA8A2-3175-49AF-957D-56D835EE3718}"/>
              </a:ext>
            </a:extLst>
          </p:cNvPr>
          <p:cNvGrpSpPr>
            <a:grpSpLocks/>
          </p:cNvGrpSpPr>
          <p:nvPr/>
        </p:nvGrpSpPr>
        <p:grpSpPr bwMode="auto">
          <a:xfrm>
            <a:off x="6665913" y="4206875"/>
            <a:ext cx="188912" cy="847725"/>
            <a:chOff x="4190" y="2269"/>
            <a:chExt cx="119" cy="713"/>
          </a:xfrm>
        </p:grpSpPr>
        <p:sp>
          <p:nvSpPr>
            <p:cNvPr id="55451" name="Freeform 62">
              <a:extLst>
                <a:ext uri="{FF2B5EF4-FFF2-40B4-BE49-F238E27FC236}">
                  <a16:creationId xmlns:a16="http://schemas.microsoft.com/office/drawing/2014/main" id="{E4C84F17-DA8E-40BD-BC1A-235B8224C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" y="2269"/>
              <a:ext cx="35" cy="363"/>
            </a:xfrm>
            <a:custGeom>
              <a:avLst/>
              <a:gdLst>
                <a:gd name="T0" fmla="*/ 0 w 35"/>
                <a:gd name="T1" fmla="*/ 362 h 363"/>
                <a:gd name="T2" fmla="*/ 21 w 35"/>
                <a:gd name="T3" fmla="*/ 54 h 363"/>
                <a:gd name="T4" fmla="*/ 22 w 35"/>
                <a:gd name="T5" fmla="*/ 38 h 363"/>
                <a:gd name="T6" fmla="*/ 23 w 35"/>
                <a:gd name="T7" fmla="*/ 25 h 363"/>
                <a:gd name="T8" fmla="*/ 25 w 35"/>
                <a:gd name="T9" fmla="*/ 15 h 363"/>
                <a:gd name="T10" fmla="*/ 29 w 35"/>
                <a:gd name="T11" fmla="*/ 6 h 363"/>
                <a:gd name="T12" fmla="*/ 34 w 35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363"/>
                <a:gd name="T23" fmla="*/ 35 w 35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363">
                  <a:moveTo>
                    <a:pt x="0" y="362"/>
                  </a:moveTo>
                  <a:lnTo>
                    <a:pt x="21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5" y="15"/>
                  </a:lnTo>
                  <a:lnTo>
                    <a:pt x="29" y="6"/>
                  </a:lnTo>
                  <a:lnTo>
                    <a:pt x="34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52" name="Freeform 63">
              <a:extLst>
                <a:ext uri="{FF2B5EF4-FFF2-40B4-BE49-F238E27FC236}">
                  <a16:creationId xmlns:a16="http://schemas.microsoft.com/office/drawing/2014/main" id="{B77F5C00-0B26-4CB9-B119-E6EC2777C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" y="2273"/>
              <a:ext cx="84" cy="709"/>
            </a:xfrm>
            <a:custGeom>
              <a:avLst/>
              <a:gdLst>
                <a:gd name="T0" fmla="*/ 0 w 84"/>
                <a:gd name="T1" fmla="*/ 0 h 709"/>
                <a:gd name="T2" fmla="*/ 7 w 84"/>
                <a:gd name="T3" fmla="*/ 4 h 709"/>
                <a:gd name="T4" fmla="*/ 12 w 84"/>
                <a:gd name="T5" fmla="*/ 16 h 709"/>
                <a:gd name="T6" fmla="*/ 13 w 84"/>
                <a:gd name="T7" fmla="*/ 33 h 709"/>
                <a:gd name="T8" fmla="*/ 15 w 84"/>
                <a:gd name="T9" fmla="*/ 59 h 709"/>
                <a:gd name="T10" fmla="*/ 42 w 84"/>
                <a:gd name="T11" fmla="*/ 651 h 709"/>
                <a:gd name="T12" fmla="*/ 44 w 84"/>
                <a:gd name="T13" fmla="*/ 684 h 709"/>
                <a:gd name="T14" fmla="*/ 46 w 84"/>
                <a:gd name="T15" fmla="*/ 694 h 709"/>
                <a:gd name="T16" fmla="*/ 52 w 84"/>
                <a:gd name="T17" fmla="*/ 704 h 709"/>
                <a:gd name="T18" fmla="*/ 56 w 84"/>
                <a:gd name="T19" fmla="*/ 708 h 709"/>
                <a:gd name="T20" fmla="*/ 62 w 84"/>
                <a:gd name="T21" fmla="*/ 700 h 709"/>
                <a:gd name="T22" fmla="*/ 65 w 84"/>
                <a:gd name="T23" fmla="*/ 684 h 709"/>
                <a:gd name="T24" fmla="*/ 83 w 84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"/>
                <a:gd name="T40" fmla="*/ 0 h 709"/>
                <a:gd name="T41" fmla="*/ 84 w 84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3" y="33"/>
                  </a:lnTo>
                  <a:lnTo>
                    <a:pt x="15" y="59"/>
                  </a:lnTo>
                  <a:lnTo>
                    <a:pt x="42" y="651"/>
                  </a:lnTo>
                  <a:lnTo>
                    <a:pt x="44" y="684"/>
                  </a:lnTo>
                  <a:lnTo>
                    <a:pt x="46" y="694"/>
                  </a:lnTo>
                  <a:lnTo>
                    <a:pt x="52" y="704"/>
                  </a:lnTo>
                  <a:lnTo>
                    <a:pt x="56" y="708"/>
                  </a:lnTo>
                  <a:lnTo>
                    <a:pt x="62" y="700"/>
                  </a:lnTo>
                  <a:lnTo>
                    <a:pt x="65" y="684"/>
                  </a:lnTo>
                  <a:lnTo>
                    <a:pt x="83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46" name="Freeform 64">
            <a:extLst>
              <a:ext uri="{FF2B5EF4-FFF2-40B4-BE49-F238E27FC236}">
                <a16:creationId xmlns:a16="http://schemas.microsoft.com/office/drawing/2014/main" id="{EBC9504C-DE47-4B16-9526-61216398ED8F}"/>
              </a:ext>
            </a:extLst>
          </p:cNvPr>
          <p:cNvSpPr>
            <a:spLocks/>
          </p:cNvSpPr>
          <p:nvPr/>
        </p:nvSpPr>
        <p:spPr bwMode="auto">
          <a:xfrm>
            <a:off x="5349875" y="4213225"/>
            <a:ext cx="52388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7" name="Freeform 65">
            <a:extLst>
              <a:ext uri="{FF2B5EF4-FFF2-40B4-BE49-F238E27FC236}">
                <a16:creationId xmlns:a16="http://schemas.microsoft.com/office/drawing/2014/main" id="{B344F80D-427B-49D4-B927-C6C1F1FB0032}"/>
              </a:ext>
            </a:extLst>
          </p:cNvPr>
          <p:cNvSpPr>
            <a:spLocks/>
          </p:cNvSpPr>
          <p:nvPr/>
        </p:nvSpPr>
        <p:spPr bwMode="auto">
          <a:xfrm>
            <a:off x="5402263" y="4217988"/>
            <a:ext cx="141287" cy="841375"/>
          </a:xfrm>
          <a:custGeom>
            <a:avLst/>
            <a:gdLst>
              <a:gd name="T0" fmla="*/ 0 w 89"/>
              <a:gd name="T1" fmla="*/ 0 h 530"/>
              <a:gd name="T2" fmla="*/ 2147483647 w 89"/>
              <a:gd name="T3" fmla="*/ 2147483647 h 530"/>
              <a:gd name="T4" fmla="*/ 2147483647 w 89"/>
              <a:gd name="T5" fmla="*/ 2147483647 h 530"/>
              <a:gd name="T6" fmla="*/ 2147483647 w 89"/>
              <a:gd name="T7" fmla="*/ 2147483647 h 530"/>
              <a:gd name="T8" fmla="*/ 2147483647 w 89"/>
              <a:gd name="T9" fmla="*/ 2147483647 h 530"/>
              <a:gd name="T10" fmla="*/ 2147483647 w 89"/>
              <a:gd name="T11" fmla="*/ 2147483647 h 530"/>
              <a:gd name="T12" fmla="*/ 2147483647 w 89"/>
              <a:gd name="T13" fmla="*/ 2147483647 h 530"/>
              <a:gd name="T14" fmla="*/ 2147483647 w 89"/>
              <a:gd name="T15" fmla="*/ 2147483647 h 530"/>
              <a:gd name="T16" fmla="*/ 2147483647 w 89"/>
              <a:gd name="T17" fmla="*/ 2147483647 h 530"/>
              <a:gd name="T18" fmla="*/ 2147483647 w 89"/>
              <a:gd name="T19" fmla="*/ 2147483647 h 530"/>
              <a:gd name="T20" fmla="*/ 2147483647 w 89"/>
              <a:gd name="T21" fmla="*/ 2147483647 h 530"/>
              <a:gd name="T22" fmla="*/ 2147483647 w 89"/>
              <a:gd name="T23" fmla="*/ 2147483647 h 530"/>
              <a:gd name="T24" fmla="*/ 2147483647 w 89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9"/>
              <a:gd name="T40" fmla="*/ 0 h 530"/>
              <a:gd name="T41" fmla="*/ 89 w 89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9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9" y="26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Freeform 66">
            <a:extLst>
              <a:ext uri="{FF2B5EF4-FFF2-40B4-BE49-F238E27FC236}">
                <a16:creationId xmlns:a16="http://schemas.microsoft.com/office/drawing/2014/main" id="{666CAEB7-719E-4E5C-AEEF-37361C9CA837}"/>
              </a:ext>
            </a:extLst>
          </p:cNvPr>
          <p:cNvSpPr>
            <a:spLocks/>
          </p:cNvSpPr>
          <p:nvPr/>
        </p:nvSpPr>
        <p:spPr bwMode="auto">
          <a:xfrm>
            <a:off x="5538788" y="4213225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Freeform 67">
            <a:extLst>
              <a:ext uri="{FF2B5EF4-FFF2-40B4-BE49-F238E27FC236}">
                <a16:creationId xmlns:a16="http://schemas.microsoft.com/office/drawing/2014/main" id="{42993865-5C6D-4F6B-A9CE-C4FFFE4E453A}"/>
              </a:ext>
            </a:extLst>
          </p:cNvPr>
          <p:cNvSpPr>
            <a:spLocks/>
          </p:cNvSpPr>
          <p:nvPr/>
        </p:nvSpPr>
        <p:spPr bwMode="auto">
          <a:xfrm>
            <a:off x="5589588" y="4217988"/>
            <a:ext cx="134937" cy="841375"/>
          </a:xfrm>
          <a:custGeom>
            <a:avLst/>
            <a:gdLst>
              <a:gd name="T0" fmla="*/ 0 w 85"/>
              <a:gd name="T1" fmla="*/ 0 h 530"/>
              <a:gd name="T2" fmla="*/ 2147483647 w 85"/>
              <a:gd name="T3" fmla="*/ 2147483647 h 530"/>
              <a:gd name="T4" fmla="*/ 2147483647 w 85"/>
              <a:gd name="T5" fmla="*/ 2147483647 h 530"/>
              <a:gd name="T6" fmla="*/ 2147483647 w 85"/>
              <a:gd name="T7" fmla="*/ 2147483647 h 530"/>
              <a:gd name="T8" fmla="*/ 2147483647 w 85"/>
              <a:gd name="T9" fmla="*/ 2147483647 h 530"/>
              <a:gd name="T10" fmla="*/ 2147483647 w 85"/>
              <a:gd name="T11" fmla="*/ 2147483647 h 530"/>
              <a:gd name="T12" fmla="*/ 2147483647 w 85"/>
              <a:gd name="T13" fmla="*/ 2147483647 h 530"/>
              <a:gd name="T14" fmla="*/ 2147483647 w 85"/>
              <a:gd name="T15" fmla="*/ 2147483647 h 530"/>
              <a:gd name="T16" fmla="*/ 2147483647 w 85"/>
              <a:gd name="T17" fmla="*/ 2147483647 h 530"/>
              <a:gd name="T18" fmla="*/ 2147483647 w 85"/>
              <a:gd name="T19" fmla="*/ 2147483647 h 530"/>
              <a:gd name="T20" fmla="*/ 2147483647 w 85"/>
              <a:gd name="T21" fmla="*/ 2147483647 h 530"/>
              <a:gd name="T22" fmla="*/ 2147483647 w 85"/>
              <a:gd name="T23" fmla="*/ 2147483647 h 530"/>
              <a:gd name="T24" fmla="*/ 2147483647 w 85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5"/>
              <a:gd name="T40" fmla="*/ 0 h 530"/>
              <a:gd name="T41" fmla="*/ 85 w 85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5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2" y="488"/>
                </a:lnTo>
                <a:lnTo>
                  <a:pt x="45" y="512"/>
                </a:lnTo>
                <a:lnTo>
                  <a:pt x="47" y="520"/>
                </a:lnTo>
                <a:lnTo>
                  <a:pt x="52" y="527"/>
                </a:lnTo>
                <a:lnTo>
                  <a:pt x="57" y="530"/>
                </a:lnTo>
                <a:lnTo>
                  <a:pt x="62" y="524"/>
                </a:lnTo>
                <a:lnTo>
                  <a:pt x="66" y="512"/>
                </a:lnTo>
                <a:lnTo>
                  <a:pt x="85" y="26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Freeform 68">
            <a:extLst>
              <a:ext uri="{FF2B5EF4-FFF2-40B4-BE49-F238E27FC236}">
                <a16:creationId xmlns:a16="http://schemas.microsoft.com/office/drawing/2014/main" id="{E9B942F0-6D60-46CB-9467-6FDF8DF6C529}"/>
              </a:ext>
            </a:extLst>
          </p:cNvPr>
          <p:cNvSpPr>
            <a:spLocks/>
          </p:cNvSpPr>
          <p:nvPr/>
        </p:nvSpPr>
        <p:spPr bwMode="auto">
          <a:xfrm>
            <a:off x="5724525" y="4206875"/>
            <a:ext cx="53975" cy="431800"/>
          </a:xfrm>
          <a:custGeom>
            <a:avLst/>
            <a:gdLst>
              <a:gd name="T0" fmla="*/ 0 w 34"/>
              <a:gd name="T1" fmla="*/ 2147483647 h 363"/>
              <a:gd name="T2" fmla="*/ 2147483647 w 34"/>
              <a:gd name="T3" fmla="*/ 2147483647 h 363"/>
              <a:gd name="T4" fmla="*/ 2147483647 w 34"/>
              <a:gd name="T5" fmla="*/ 2147483647 h 363"/>
              <a:gd name="T6" fmla="*/ 2147483647 w 34"/>
              <a:gd name="T7" fmla="*/ 2147483647 h 363"/>
              <a:gd name="T8" fmla="*/ 2147483647 w 34"/>
              <a:gd name="T9" fmla="*/ 2147483647 h 363"/>
              <a:gd name="T10" fmla="*/ 2147483647 w 34"/>
              <a:gd name="T11" fmla="*/ 2147483647 h 363"/>
              <a:gd name="T12" fmla="*/ 2147483647 w 34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"/>
              <a:gd name="T22" fmla="*/ 0 h 363"/>
              <a:gd name="T23" fmla="*/ 34 w 34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" h="363">
                <a:moveTo>
                  <a:pt x="0" y="362"/>
                </a:moveTo>
                <a:lnTo>
                  <a:pt x="20" y="54"/>
                </a:lnTo>
                <a:lnTo>
                  <a:pt x="22" y="38"/>
                </a:lnTo>
                <a:lnTo>
                  <a:pt x="23" y="25"/>
                </a:lnTo>
                <a:lnTo>
                  <a:pt x="24" y="15"/>
                </a:lnTo>
                <a:lnTo>
                  <a:pt x="28" y="6"/>
                </a:lnTo>
                <a:lnTo>
                  <a:pt x="33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1" name="Freeform 69">
            <a:extLst>
              <a:ext uri="{FF2B5EF4-FFF2-40B4-BE49-F238E27FC236}">
                <a16:creationId xmlns:a16="http://schemas.microsoft.com/office/drawing/2014/main" id="{39818908-9286-4C12-B5FA-E32A3A8072FF}"/>
              </a:ext>
            </a:extLst>
          </p:cNvPr>
          <p:cNvSpPr>
            <a:spLocks/>
          </p:cNvSpPr>
          <p:nvPr/>
        </p:nvSpPr>
        <p:spPr bwMode="auto">
          <a:xfrm>
            <a:off x="5778500" y="4211638"/>
            <a:ext cx="136525" cy="841375"/>
          </a:xfrm>
          <a:custGeom>
            <a:avLst/>
            <a:gdLst>
              <a:gd name="T0" fmla="*/ 0 w 86"/>
              <a:gd name="T1" fmla="*/ 0 h 530"/>
              <a:gd name="T2" fmla="*/ 2147483647 w 86"/>
              <a:gd name="T3" fmla="*/ 2147483647 h 530"/>
              <a:gd name="T4" fmla="*/ 2147483647 w 86"/>
              <a:gd name="T5" fmla="*/ 2147483647 h 530"/>
              <a:gd name="T6" fmla="*/ 2147483647 w 86"/>
              <a:gd name="T7" fmla="*/ 2147483647 h 530"/>
              <a:gd name="T8" fmla="*/ 2147483647 w 86"/>
              <a:gd name="T9" fmla="*/ 2147483647 h 530"/>
              <a:gd name="T10" fmla="*/ 2147483647 w 86"/>
              <a:gd name="T11" fmla="*/ 2147483647 h 530"/>
              <a:gd name="T12" fmla="*/ 2147483647 w 86"/>
              <a:gd name="T13" fmla="*/ 2147483647 h 530"/>
              <a:gd name="T14" fmla="*/ 2147483647 w 86"/>
              <a:gd name="T15" fmla="*/ 2147483647 h 530"/>
              <a:gd name="T16" fmla="*/ 2147483647 w 86"/>
              <a:gd name="T17" fmla="*/ 2147483647 h 530"/>
              <a:gd name="T18" fmla="*/ 2147483647 w 86"/>
              <a:gd name="T19" fmla="*/ 2147483647 h 530"/>
              <a:gd name="T20" fmla="*/ 2147483647 w 86"/>
              <a:gd name="T21" fmla="*/ 2147483647 h 530"/>
              <a:gd name="T22" fmla="*/ 2147483647 w 86"/>
              <a:gd name="T23" fmla="*/ 2147483647 h 530"/>
              <a:gd name="T24" fmla="*/ 2147483647 w 86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"/>
              <a:gd name="T40" fmla="*/ 0 h 530"/>
              <a:gd name="T41" fmla="*/ 86 w 86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86" y="27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52" name="Group 70">
            <a:extLst>
              <a:ext uri="{FF2B5EF4-FFF2-40B4-BE49-F238E27FC236}">
                <a16:creationId xmlns:a16="http://schemas.microsoft.com/office/drawing/2014/main" id="{3A5B7751-CCAA-41D0-8223-F1779353A327}"/>
              </a:ext>
            </a:extLst>
          </p:cNvPr>
          <p:cNvGrpSpPr>
            <a:grpSpLocks/>
          </p:cNvGrpSpPr>
          <p:nvPr/>
        </p:nvGrpSpPr>
        <p:grpSpPr bwMode="auto">
          <a:xfrm>
            <a:off x="5911850" y="4206875"/>
            <a:ext cx="188913" cy="847725"/>
            <a:chOff x="3715" y="2269"/>
            <a:chExt cx="119" cy="713"/>
          </a:xfrm>
        </p:grpSpPr>
        <p:sp>
          <p:nvSpPr>
            <p:cNvPr id="55449" name="Freeform 71">
              <a:extLst>
                <a:ext uri="{FF2B5EF4-FFF2-40B4-BE49-F238E27FC236}">
                  <a16:creationId xmlns:a16="http://schemas.microsoft.com/office/drawing/2014/main" id="{79EF5358-920F-467B-A179-13EDA984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" y="2269"/>
              <a:ext cx="35" cy="363"/>
            </a:xfrm>
            <a:custGeom>
              <a:avLst/>
              <a:gdLst>
                <a:gd name="T0" fmla="*/ 0 w 35"/>
                <a:gd name="T1" fmla="*/ 362 h 363"/>
                <a:gd name="T2" fmla="*/ 21 w 35"/>
                <a:gd name="T3" fmla="*/ 54 h 363"/>
                <a:gd name="T4" fmla="*/ 22 w 35"/>
                <a:gd name="T5" fmla="*/ 38 h 363"/>
                <a:gd name="T6" fmla="*/ 23 w 35"/>
                <a:gd name="T7" fmla="*/ 25 h 363"/>
                <a:gd name="T8" fmla="*/ 25 w 35"/>
                <a:gd name="T9" fmla="*/ 15 h 363"/>
                <a:gd name="T10" fmla="*/ 29 w 35"/>
                <a:gd name="T11" fmla="*/ 6 h 363"/>
                <a:gd name="T12" fmla="*/ 34 w 35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363"/>
                <a:gd name="T23" fmla="*/ 35 w 35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363">
                  <a:moveTo>
                    <a:pt x="0" y="362"/>
                  </a:moveTo>
                  <a:lnTo>
                    <a:pt x="21" y="54"/>
                  </a:lnTo>
                  <a:lnTo>
                    <a:pt x="22" y="38"/>
                  </a:lnTo>
                  <a:lnTo>
                    <a:pt x="23" y="25"/>
                  </a:lnTo>
                  <a:lnTo>
                    <a:pt x="25" y="15"/>
                  </a:lnTo>
                  <a:lnTo>
                    <a:pt x="29" y="6"/>
                  </a:lnTo>
                  <a:lnTo>
                    <a:pt x="34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50" name="Freeform 72">
              <a:extLst>
                <a:ext uri="{FF2B5EF4-FFF2-40B4-BE49-F238E27FC236}">
                  <a16:creationId xmlns:a16="http://schemas.microsoft.com/office/drawing/2014/main" id="{8C9437BF-6FF8-4D9A-B71A-E407C22EF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2273"/>
              <a:ext cx="84" cy="709"/>
            </a:xfrm>
            <a:custGeom>
              <a:avLst/>
              <a:gdLst>
                <a:gd name="T0" fmla="*/ 0 w 84"/>
                <a:gd name="T1" fmla="*/ 0 h 709"/>
                <a:gd name="T2" fmla="*/ 7 w 84"/>
                <a:gd name="T3" fmla="*/ 4 h 709"/>
                <a:gd name="T4" fmla="*/ 12 w 84"/>
                <a:gd name="T5" fmla="*/ 16 h 709"/>
                <a:gd name="T6" fmla="*/ 13 w 84"/>
                <a:gd name="T7" fmla="*/ 33 h 709"/>
                <a:gd name="T8" fmla="*/ 15 w 84"/>
                <a:gd name="T9" fmla="*/ 59 h 709"/>
                <a:gd name="T10" fmla="*/ 42 w 84"/>
                <a:gd name="T11" fmla="*/ 651 h 709"/>
                <a:gd name="T12" fmla="*/ 44 w 84"/>
                <a:gd name="T13" fmla="*/ 684 h 709"/>
                <a:gd name="T14" fmla="*/ 46 w 84"/>
                <a:gd name="T15" fmla="*/ 694 h 709"/>
                <a:gd name="T16" fmla="*/ 52 w 84"/>
                <a:gd name="T17" fmla="*/ 704 h 709"/>
                <a:gd name="T18" fmla="*/ 56 w 84"/>
                <a:gd name="T19" fmla="*/ 708 h 709"/>
                <a:gd name="T20" fmla="*/ 62 w 84"/>
                <a:gd name="T21" fmla="*/ 700 h 709"/>
                <a:gd name="T22" fmla="*/ 65 w 84"/>
                <a:gd name="T23" fmla="*/ 684 h 709"/>
                <a:gd name="T24" fmla="*/ 83 w 84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"/>
                <a:gd name="T40" fmla="*/ 0 h 709"/>
                <a:gd name="T41" fmla="*/ 84 w 84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" h="709">
                  <a:moveTo>
                    <a:pt x="0" y="0"/>
                  </a:moveTo>
                  <a:lnTo>
                    <a:pt x="7" y="4"/>
                  </a:lnTo>
                  <a:lnTo>
                    <a:pt x="12" y="16"/>
                  </a:lnTo>
                  <a:lnTo>
                    <a:pt x="13" y="33"/>
                  </a:lnTo>
                  <a:lnTo>
                    <a:pt x="15" y="59"/>
                  </a:lnTo>
                  <a:lnTo>
                    <a:pt x="42" y="651"/>
                  </a:lnTo>
                  <a:lnTo>
                    <a:pt x="44" y="684"/>
                  </a:lnTo>
                  <a:lnTo>
                    <a:pt x="46" y="694"/>
                  </a:lnTo>
                  <a:lnTo>
                    <a:pt x="52" y="704"/>
                  </a:lnTo>
                  <a:lnTo>
                    <a:pt x="56" y="708"/>
                  </a:lnTo>
                  <a:lnTo>
                    <a:pt x="62" y="700"/>
                  </a:lnTo>
                  <a:lnTo>
                    <a:pt x="65" y="684"/>
                  </a:lnTo>
                  <a:lnTo>
                    <a:pt x="83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53" name="Freeform 73">
            <a:extLst>
              <a:ext uri="{FF2B5EF4-FFF2-40B4-BE49-F238E27FC236}">
                <a16:creationId xmlns:a16="http://schemas.microsoft.com/office/drawing/2014/main" id="{35BEDDD1-5C18-44FF-9206-C1E0903D31B4}"/>
              </a:ext>
            </a:extLst>
          </p:cNvPr>
          <p:cNvSpPr>
            <a:spLocks/>
          </p:cNvSpPr>
          <p:nvPr/>
        </p:nvSpPr>
        <p:spPr bwMode="auto">
          <a:xfrm>
            <a:off x="4581525" y="4213225"/>
            <a:ext cx="52388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4" name="Freeform 74">
            <a:extLst>
              <a:ext uri="{FF2B5EF4-FFF2-40B4-BE49-F238E27FC236}">
                <a16:creationId xmlns:a16="http://schemas.microsoft.com/office/drawing/2014/main" id="{FE69A4E7-C2A6-4D97-B52B-D6E97745A262}"/>
              </a:ext>
            </a:extLst>
          </p:cNvPr>
          <p:cNvSpPr>
            <a:spLocks/>
          </p:cNvSpPr>
          <p:nvPr/>
        </p:nvSpPr>
        <p:spPr bwMode="auto">
          <a:xfrm>
            <a:off x="4633913" y="4217988"/>
            <a:ext cx="138112" cy="841375"/>
          </a:xfrm>
          <a:custGeom>
            <a:avLst/>
            <a:gdLst>
              <a:gd name="T0" fmla="*/ 0 w 87"/>
              <a:gd name="T1" fmla="*/ 0 h 530"/>
              <a:gd name="T2" fmla="*/ 2147483647 w 87"/>
              <a:gd name="T3" fmla="*/ 2147483647 h 530"/>
              <a:gd name="T4" fmla="*/ 2147483647 w 87"/>
              <a:gd name="T5" fmla="*/ 2147483647 h 530"/>
              <a:gd name="T6" fmla="*/ 2147483647 w 87"/>
              <a:gd name="T7" fmla="*/ 2147483647 h 530"/>
              <a:gd name="T8" fmla="*/ 2147483647 w 87"/>
              <a:gd name="T9" fmla="*/ 2147483647 h 530"/>
              <a:gd name="T10" fmla="*/ 2147483647 w 87"/>
              <a:gd name="T11" fmla="*/ 2147483647 h 530"/>
              <a:gd name="T12" fmla="*/ 2147483647 w 87"/>
              <a:gd name="T13" fmla="*/ 2147483647 h 530"/>
              <a:gd name="T14" fmla="*/ 2147483647 w 87"/>
              <a:gd name="T15" fmla="*/ 2147483647 h 530"/>
              <a:gd name="T16" fmla="*/ 2147483647 w 87"/>
              <a:gd name="T17" fmla="*/ 2147483647 h 530"/>
              <a:gd name="T18" fmla="*/ 2147483647 w 87"/>
              <a:gd name="T19" fmla="*/ 2147483647 h 530"/>
              <a:gd name="T20" fmla="*/ 2147483647 w 87"/>
              <a:gd name="T21" fmla="*/ 2147483647 h 530"/>
              <a:gd name="T22" fmla="*/ 2147483647 w 87"/>
              <a:gd name="T23" fmla="*/ 2147483647 h 530"/>
              <a:gd name="T24" fmla="*/ 2147483647 w 87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7"/>
              <a:gd name="T40" fmla="*/ 0 h 530"/>
              <a:gd name="T41" fmla="*/ 87 w 87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7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7" y="276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5" name="Freeform 75">
            <a:extLst>
              <a:ext uri="{FF2B5EF4-FFF2-40B4-BE49-F238E27FC236}">
                <a16:creationId xmlns:a16="http://schemas.microsoft.com/office/drawing/2014/main" id="{5044FBE0-A816-449E-8800-759E7CE07BA1}"/>
              </a:ext>
            </a:extLst>
          </p:cNvPr>
          <p:cNvSpPr>
            <a:spLocks/>
          </p:cNvSpPr>
          <p:nvPr/>
        </p:nvSpPr>
        <p:spPr bwMode="auto">
          <a:xfrm>
            <a:off x="4770438" y="4213225"/>
            <a:ext cx="50800" cy="431800"/>
          </a:xfrm>
          <a:custGeom>
            <a:avLst/>
            <a:gdLst>
              <a:gd name="T0" fmla="*/ 0 w 32"/>
              <a:gd name="T1" fmla="*/ 2147483647 h 363"/>
              <a:gd name="T2" fmla="*/ 2147483647 w 32"/>
              <a:gd name="T3" fmla="*/ 2147483647 h 363"/>
              <a:gd name="T4" fmla="*/ 2147483647 w 32"/>
              <a:gd name="T5" fmla="*/ 2147483647 h 363"/>
              <a:gd name="T6" fmla="*/ 2147483647 w 32"/>
              <a:gd name="T7" fmla="*/ 2147483647 h 363"/>
              <a:gd name="T8" fmla="*/ 2147483647 w 32"/>
              <a:gd name="T9" fmla="*/ 2147483647 h 363"/>
              <a:gd name="T10" fmla="*/ 2147483647 w 32"/>
              <a:gd name="T11" fmla="*/ 2147483647 h 363"/>
              <a:gd name="T12" fmla="*/ 2147483647 w 32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"/>
              <a:gd name="T22" fmla="*/ 0 h 363"/>
              <a:gd name="T23" fmla="*/ 32 w 32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" h="363">
                <a:moveTo>
                  <a:pt x="0" y="362"/>
                </a:moveTo>
                <a:lnTo>
                  <a:pt x="19" y="54"/>
                </a:lnTo>
                <a:lnTo>
                  <a:pt x="20" y="38"/>
                </a:lnTo>
                <a:lnTo>
                  <a:pt x="21" y="25"/>
                </a:lnTo>
                <a:lnTo>
                  <a:pt x="23" y="15"/>
                </a:lnTo>
                <a:lnTo>
                  <a:pt x="27" y="6"/>
                </a:lnTo>
                <a:lnTo>
                  <a:pt x="3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Freeform 76">
            <a:extLst>
              <a:ext uri="{FF2B5EF4-FFF2-40B4-BE49-F238E27FC236}">
                <a16:creationId xmlns:a16="http://schemas.microsoft.com/office/drawing/2014/main" id="{10BF8DFB-AFEF-42D2-802C-40BA5125703D}"/>
              </a:ext>
            </a:extLst>
          </p:cNvPr>
          <p:cNvSpPr>
            <a:spLocks/>
          </p:cNvSpPr>
          <p:nvPr/>
        </p:nvSpPr>
        <p:spPr bwMode="auto">
          <a:xfrm>
            <a:off x="4821238" y="4217988"/>
            <a:ext cx="136525" cy="841375"/>
          </a:xfrm>
          <a:custGeom>
            <a:avLst/>
            <a:gdLst>
              <a:gd name="T0" fmla="*/ 0 w 86"/>
              <a:gd name="T1" fmla="*/ 0 h 530"/>
              <a:gd name="T2" fmla="*/ 2147483647 w 86"/>
              <a:gd name="T3" fmla="*/ 2147483647 h 530"/>
              <a:gd name="T4" fmla="*/ 2147483647 w 86"/>
              <a:gd name="T5" fmla="*/ 2147483647 h 530"/>
              <a:gd name="T6" fmla="*/ 2147483647 w 86"/>
              <a:gd name="T7" fmla="*/ 2147483647 h 530"/>
              <a:gd name="T8" fmla="*/ 2147483647 w 86"/>
              <a:gd name="T9" fmla="*/ 2147483647 h 530"/>
              <a:gd name="T10" fmla="*/ 2147483647 w 86"/>
              <a:gd name="T11" fmla="*/ 2147483647 h 530"/>
              <a:gd name="T12" fmla="*/ 2147483647 w 86"/>
              <a:gd name="T13" fmla="*/ 2147483647 h 530"/>
              <a:gd name="T14" fmla="*/ 2147483647 w 86"/>
              <a:gd name="T15" fmla="*/ 2147483647 h 530"/>
              <a:gd name="T16" fmla="*/ 2147483647 w 86"/>
              <a:gd name="T17" fmla="*/ 2147483647 h 530"/>
              <a:gd name="T18" fmla="*/ 2147483647 w 86"/>
              <a:gd name="T19" fmla="*/ 2147483647 h 530"/>
              <a:gd name="T20" fmla="*/ 2147483647 w 86"/>
              <a:gd name="T21" fmla="*/ 2147483647 h 530"/>
              <a:gd name="T22" fmla="*/ 2147483647 w 86"/>
              <a:gd name="T23" fmla="*/ 2147483647 h 530"/>
              <a:gd name="T24" fmla="*/ 2147483647 w 86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"/>
              <a:gd name="T40" fmla="*/ 0 h 530"/>
              <a:gd name="T41" fmla="*/ 86 w 86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4" y="25"/>
                </a:lnTo>
                <a:lnTo>
                  <a:pt x="15" y="44"/>
                </a:lnTo>
                <a:lnTo>
                  <a:pt x="43" y="488"/>
                </a:lnTo>
                <a:lnTo>
                  <a:pt x="45" y="512"/>
                </a:lnTo>
                <a:lnTo>
                  <a:pt x="47" y="520"/>
                </a:lnTo>
                <a:lnTo>
                  <a:pt x="53" y="527"/>
                </a:lnTo>
                <a:lnTo>
                  <a:pt x="57" y="530"/>
                </a:lnTo>
                <a:lnTo>
                  <a:pt x="63" y="524"/>
                </a:lnTo>
                <a:lnTo>
                  <a:pt x="67" y="512"/>
                </a:lnTo>
                <a:lnTo>
                  <a:pt x="86" y="25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Freeform 77">
            <a:extLst>
              <a:ext uri="{FF2B5EF4-FFF2-40B4-BE49-F238E27FC236}">
                <a16:creationId xmlns:a16="http://schemas.microsoft.com/office/drawing/2014/main" id="{F9F5EEC9-4413-44D9-A82A-DFEE6FC3BF8B}"/>
              </a:ext>
            </a:extLst>
          </p:cNvPr>
          <p:cNvSpPr>
            <a:spLocks/>
          </p:cNvSpPr>
          <p:nvPr/>
        </p:nvSpPr>
        <p:spPr bwMode="auto">
          <a:xfrm>
            <a:off x="4957763" y="4206875"/>
            <a:ext cx="52387" cy="431800"/>
          </a:xfrm>
          <a:custGeom>
            <a:avLst/>
            <a:gdLst>
              <a:gd name="T0" fmla="*/ 0 w 33"/>
              <a:gd name="T1" fmla="*/ 2147483647 h 363"/>
              <a:gd name="T2" fmla="*/ 2147483647 w 33"/>
              <a:gd name="T3" fmla="*/ 2147483647 h 363"/>
              <a:gd name="T4" fmla="*/ 2147483647 w 33"/>
              <a:gd name="T5" fmla="*/ 2147483647 h 363"/>
              <a:gd name="T6" fmla="*/ 2147483647 w 33"/>
              <a:gd name="T7" fmla="*/ 2147483647 h 363"/>
              <a:gd name="T8" fmla="*/ 2147483647 w 33"/>
              <a:gd name="T9" fmla="*/ 2147483647 h 363"/>
              <a:gd name="T10" fmla="*/ 2147483647 w 33"/>
              <a:gd name="T11" fmla="*/ 2147483647 h 363"/>
              <a:gd name="T12" fmla="*/ 2147483647 w 33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"/>
              <a:gd name="T22" fmla="*/ 0 h 363"/>
              <a:gd name="T23" fmla="*/ 33 w 3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" h="363">
                <a:moveTo>
                  <a:pt x="0" y="362"/>
                </a:moveTo>
                <a:lnTo>
                  <a:pt x="20" y="54"/>
                </a:lnTo>
                <a:lnTo>
                  <a:pt x="21" y="38"/>
                </a:lnTo>
                <a:lnTo>
                  <a:pt x="22" y="25"/>
                </a:lnTo>
                <a:lnTo>
                  <a:pt x="24" y="15"/>
                </a:lnTo>
                <a:lnTo>
                  <a:pt x="27" y="6"/>
                </a:lnTo>
                <a:lnTo>
                  <a:pt x="32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Freeform 78">
            <a:extLst>
              <a:ext uri="{FF2B5EF4-FFF2-40B4-BE49-F238E27FC236}">
                <a16:creationId xmlns:a16="http://schemas.microsoft.com/office/drawing/2014/main" id="{D8AA2D65-82C4-43AF-BE8C-48F548CDFFFD}"/>
              </a:ext>
            </a:extLst>
          </p:cNvPr>
          <p:cNvSpPr>
            <a:spLocks/>
          </p:cNvSpPr>
          <p:nvPr/>
        </p:nvSpPr>
        <p:spPr bwMode="auto">
          <a:xfrm>
            <a:off x="5010150" y="4211638"/>
            <a:ext cx="138113" cy="841375"/>
          </a:xfrm>
          <a:custGeom>
            <a:avLst/>
            <a:gdLst>
              <a:gd name="T0" fmla="*/ 0 w 87"/>
              <a:gd name="T1" fmla="*/ 0 h 530"/>
              <a:gd name="T2" fmla="*/ 2147483647 w 87"/>
              <a:gd name="T3" fmla="*/ 2147483647 h 530"/>
              <a:gd name="T4" fmla="*/ 2147483647 w 87"/>
              <a:gd name="T5" fmla="*/ 2147483647 h 530"/>
              <a:gd name="T6" fmla="*/ 2147483647 w 87"/>
              <a:gd name="T7" fmla="*/ 2147483647 h 530"/>
              <a:gd name="T8" fmla="*/ 2147483647 w 87"/>
              <a:gd name="T9" fmla="*/ 2147483647 h 530"/>
              <a:gd name="T10" fmla="*/ 2147483647 w 87"/>
              <a:gd name="T11" fmla="*/ 2147483647 h 530"/>
              <a:gd name="T12" fmla="*/ 2147483647 w 87"/>
              <a:gd name="T13" fmla="*/ 2147483647 h 530"/>
              <a:gd name="T14" fmla="*/ 2147483647 w 87"/>
              <a:gd name="T15" fmla="*/ 2147483647 h 530"/>
              <a:gd name="T16" fmla="*/ 2147483647 w 87"/>
              <a:gd name="T17" fmla="*/ 2147483647 h 530"/>
              <a:gd name="T18" fmla="*/ 2147483647 w 87"/>
              <a:gd name="T19" fmla="*/ 2147483647 h 530"/>
              <a:gd name="T20" fmla="*/ 2147483647 w 87"/>
              <a:gd name="T21" fmla="*/ 2147483647 h 530"/>
              <a:gd name="T22" fmla="*/ 2147483647 w 87"/>
              <a:gd name="T23" fmla="*/ 2147483647 h 530"/>
              <a:gd name="T24" fmla="*/ 2147483647 w 87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7"/>
              <a:gd name="T40" fmla="*/ 0 h 530"/>
              <a:gd name="T41" fmla="*/ 87 w 87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7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87" y="265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Freeform 79">
            <a:extLst>
              <a:ext uri="{FF2B5EF4-FFF2-40B4-BE49-F238E27FC236}">
                <a16:creationId xmlns:a16="http://schemas.microsoft.com/office/drawing/2014/main" id="{4D6A16B0-A4A2-4982-AAA8-B9212AC84A83}"/>
              </a:ext>
            </a:extLst>
          </p:cNvPr>
          <p:cNvSpPr>
            <a:spLocks/>
          </p:cNvSpPr>
          <p:nvPr/>
        </p:nvSpPr>
        <p:spPr bwMode="auto">
          <a:xfrm>
            <a:off x="5143500" y="4206875"/>
            <a:ext cx="55563" cy="431800"/>
          </a:xfrm>
          <a:custGeom>
            <a:avLst/>
            <a:gdLst>
              <a:gd name="T0" fmla="*/ 0 w 35"/>
              <a:gd name="T1" fmla="*/ 2147483647 h 363"/>
              <a:gd name="T2" fmla="*/ 2147483647 w 35"/>
              <a:gd name="T3" fmla="*/ 2147483647 h 363"/>
              <a:gd name="T4" fmla="*/ 2147483647 w 35"/>
              <a:gd name="T5" fmla="*/ 2147483647 h 363"/>
              <a:gd name="T6" fmla="*/ 2147483647 w 35"/>
              <a:gd name="T7" fmla="*/ 2147483647 h 363"/>
              <a:gd name="T8" fmla="*/ 2147483647 w 35"/>
              <a:gd name="T9" fmla="*/ 2147483647 h 363"/>
              <a:gd name="T10" fmla="*/ 2147483647 w 35"/>
              <a:gd name="T11" fmla="*/ 2147483647 h 363"/>
              <a:gd name="T12" fmla="*/ 2147483647 w 35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"/>
              <a:gd name="T22" fmla="*/ 0 h 363"/>
              <a:gd name="T23" fmla="*/ 35 w 35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" h="363">
                <a:moveTo>
                  <a:pt x="0" y="362"/>
                </a:moveTo>
                <a:lnTo>
                  <a:pt x="21" y="54"/>
                </a:lnTo>
                <a:lnTo>
                  <a:pt x="22" y="38"/>
                </a:lnTo>
                <a:lnTo>
                  <a:pt x="23" y="25"/>
                </a:lnTo>
                <a:lnTo>
                  <a:pt x="25" y="15"/>
                </a:lnTo>
                <a:lnTo>
                  <a:pt x="29" y="6"/>
                </a:lnTo>
                <a:lnTo>
                  <a:pt x="34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Freeform 80">
            <a:extLst>
              <a:ext uri="{FF2B5EF4-FFF2-40B4-BE49-F238E27FC236}">
                <a16:creationId xmlns:a16="http://schemas.microsoft.com/office/drawing/2014/main" id="{074389D0-D801-44B0-AB24-D0A0E6F86673}"/>
              </a:ext>
            </a:extLst>
          </p:cNvPr>
          <p:cNvSpPr>
            <a:spLocks/>
          </p:cNvSpPr>
          <p:nvPr/>
        </p:nvSpPr>
        <p:spPr bwMode="auto">
          <a:xfrm>
            <a:off x="5199063" y="4211638"/>
            <a:ext cx="149225" cy="841375"/>
          </a:xfrm>
          <a:custGeom>
            <a:avLst/>
            <a:gdLst>
              <a:gd name="T0" fmla="*/ 0 w 94"/>
              <a:gd name="T1" fmla="*/ 0 h 530"/>
              <a:gd name="T2" fmla="*/ 2147483647 w 94"/>
              <a:gd name="T3" fmla="*/ 2147483647 h 530"/>
              <a:gd name="T4" fmla="*/ 2147483647 w 94"/>
              <a:gd name="T5" fmla="*/ 2147483647 h 530"/>
              <a:gd name="T6" fmla="*/ 2147483647 w 94"/>
              <a:gd name="T7" fmla="*/ 2147483647 h 530"/>
              <a:gd name="T8" fmla="*/ 2147483647 w 94"/>
              <a:gd name="T9" fmla="*/ 2147483647 h 530"/>
              <a:gd name="T10" fmla="*/ 2147483647 w 94"/>
              <a:gd name="T11" fmla="*/ 2147483647 h 530"/>
              <a:gd name="T12" fmla="*/ 2147483647 w 94"/>
              <a:gd name="T13" fmla="*/ 2147483647 h 530"/>
              <a:gd name="T14" fmla="*/ 2147483647 w 94"/>
              <a:gd name="T15" fmla="*/ 2147483647 h 530"/>
              <a:gd name="T16" fmla="*/ 2147483647 w 94"/>
              <a:gd name="T17" fmla="*/ 2147483647 h 530"/>
              <a:gd name="T18" fmla="*/ 2147483647 w 94"/>
              <a:gd name="T19" fmla="*/ 2147483647 h 530"/>
              <a:gd name="T20" fmla="*/ 2147483647 w 94"/>
              <a:gd name="T21" fmla="*/ 2147483647 h 530"/>
              <a:gd name="T22" fmla="*/ 2147483647 w 94"/>
              <a:gd name="T23" fmla="*/ 2147483647 h 530"/>
              <a:gd name="T24" fmla="*/ 2147483647 w 94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4"/>
              <a:gd name="T40" fmla="*/ 0 h 530"/>
              <a:gd name="T41" fmla="*/ 94 w 94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4" h="530">
                <a:moveTo>
                  <a:pt x="0" y="0"/>
                </a:moveTo>
                <a:lnTo>
                  <a:pt x="7" y="3"/>
                </a:lnTo>
                <a:lnTo>
                  <a:pt x="12" y="12"/>
                </a:lnTo>
                <a:lnTo>
                  <a:pt x="13" y="25"/>
                </a:lnTo>
                <a:lnTo>
                  <a:pt x="15" y="44"/>
                </a:lnTo>
                <a:lnTo>
                  <a:pt x="42" y="488"/>
                </a:lnTo>
                <a:lnTo>
                  <a:pt x="44" y="512"/>
                </a:lnTo>
                <a:lnTo>
                  <a:pt x="46" y="520"/>
                </a:lnTo>
                <a:lnTo>
                  <a:pt x="52" y="527"/>
                </a:lnTo>
                <a:lnTo>
                  <a:pt x="56" y="530"/>
                </a:lnTo>
                <a:lnTo>
                  <a:pt x="62" y="524"/>
                </a:lnTo>
                <a:lnTo>
                  <a:pt x="65" y="512"/>
                </a:lnTo>
                <a:lnTo>
                  <a:pt x="94" y="274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1" name="Group 81">
            <a:extLst>
              <a:ext uri="{FF2B5EF4-FFF2-40B4-BE49-F238E27FC236}">
                <a16:creationId xmlns:a16="http://schemas.microsoft.com/office/drawing/2014/main" id="{923DC191-FAE9-4B13-B74C-4CC94E2298D2}"/>
              </a:ext>
            </a:extLst>
          </p:cNvPr>
          <p:cNvGrpSpPr>
            <a:grpSpLocks/>
          </p:cNvGrpSpPr>
          <p:nvPr/>
        </p:nvGrpSpPr>
        <p:grpSpPr bwMode="auto">
          <a:xfrm>
            <a:off x="1531938" y="4224338"/>
            <a:ext cx="755650" cy="844550"/>
            <a:chOff x="956" y="2283"/>
            <a:chExt cx="476" cy="711"/>
          </a:xfrm>
        </p:grpSpPr>
        <p:sp>
          <p:nvSpPr>
            <p:cNvPr id="55445" name="Freeform 82">
              <a:extLst>
                <a:ext uri="{FF2B5EF4-FFF2-40B4-BE49-F238E27FC236}">
                  <a16:creationId xmlns:a16="http://schemas.microsoft.com/office/drawing/2014/main" id="{47373AD4-C3BD-457F-A49B-B9689DD5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" y="2284"/>
              <a:ext cx="65" cy="363"/>
            </a:xfrm>
            <a:custGeom>
              <a:avLst/>
              <a:gdLst>
                <a:gd name="T0" fmla="*/ 0 w 65"/>
                <a:gd name="T1" fmla="*/ 362 h 363"/>
                <a:gd name="T2" fmla="*/ 40 w 65"/>
                <a:gd name="T3" fmla="*/ 54 h 363"/>
                <a:gd name="T4" fmla="*/ 42 w 65"/>
                <a:gd name="T5" fmla="*/ 38 h 363"/>
                <a:gd name="T6" fmla="*/ 44 w 65"/>
                <a:gd name="T7" fmla="*/ 25 h 363"/>
                <a:gd name="T8" fmla="*/ 47 w 65"/>
                <a:gd name="T9" fmla="*/ 15 h 363"/>
                <a:gd name="T10" fmla="*/ 55 w 65"/>
                <a:gd name="T11" fmla="*/ 6 h 363"/>
                <a:gd name="T12" fmla="*/ 64 w 65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63"/>
                <a:gd name="T23" fmla="*/ 65 w 65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63">
                  <a:moveTo>
                    <a:pt x="0" y="362"/>
                  </a:moveTo>
                  <a:lnTo>
                    <a:pt x="40" y="54"/>
                  </a:lnTo>
                  <a:lnTo>
                    <a:pt x="42" y="38"/>
                  </a:lnTo>
                  <a:lnTo>
                    <a:pt x="44" y="25"/>
                  </a:lnTo>
                  <a:lnTo>
                    <a:pt x="47" y="15"/>
                  </a:lnTo>
                  <a:lnTo>
                    <a:pt x="55" y="6"/>
                  </a:lnTo>
                  <a:lnTo>
                    <a:pt x="64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46" name="Freeform 83">
              <a:extLst>
                <a:ext uri="{FF2B5EF4-FFF2-40B4-BE49-F238E27FC236}">
                  <a16:creationId xmlns:a16="http://schemas.microsoft.com/office/drawing/2014/main" id="{4D788ED8-D1C7-4352-B1D1-8260B974B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" y="2283"/>
              <a:ext cx="171" cy="711"/>
            </a:xfrm>
            <a:custGeom>
              <a:avLst/>
              <a:gdLst>
                <a:gd name="T0" fmla="*/ 0 w 171"/>
                <a:gd name="T1" fmla="*/ 0 h 711"/>
                <a:gd name="T2" fmla="*/ 14 w 171"/>
                <a:gd name="T3" fmla="*/ 4 h 711"/>
                <a:gd name="T4" fmla="*/ 24 w 171"/>
                <a:gd name="T5" fmla="*/ 16 h 711"/>
                <a:gd name="T6" fmla="*/ 28 w 171"/>
                <a:gd name="T7" fmla="*/ 33 h 711"/>
                <a:gd name="T8" fmla="*/ 31 w 171"/>
                <a:gd name="T9" fmla="*/ 59 h 711"/>
                <a:gd name="T10" fmla="*/ 85 w 171"/>
                <a:gd name="T11" fmla="*/ 653 h 711"/>
                <a:gd name="T12" fmla="*/ 90 w 171"/>
                <a:gd name="T13" fmla="*/ 686 h 711"/>
                <a:gd name="T14" fmla="*/ 95 w 171"/>
                <a:gd name="T15" fmla="*/ 696 h 711"/>
                <a:gd name="T16" fmla="*/ 106 w 171"/>
                <a:gd name="T17" fmla="*/ 706 h 711"/>
                <a:gd name="T18" fmla="*/ 115 w 171"/>
                <a:gd name="T19" fmla="*/ 710 h 711"/>
                <a:gd name="T20" fmla="*/ 126 w 171"/>
                <a:gd name="T21" fmla="*/ 702 h 711"/>
                <a:gd name="T22" fmla="*/ 134 w 171"/>
                <a:gd name="T23" fmla="*/ 686 h 711"/>
                <a:gd name="T24" fmla="*/ 170 w 171"/>
                <a:gd name="T25" fmla="*/ 381 h 7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1"/>
                <a:gd name="T40" fmla="*/ 0 h 711"/>
                <a:gd name="T41" fmla="*/ 171 w 171"/>
                <a:gd name="T42" fmla="*/ 711 h 71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1" h="711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8" y="33"/>
                  </a:lnTo>
                  <a:lnTo>
                    <a:pt x="31" y="59"/>
                  </a:lnTo>
                  <a:lnTo>
                    <a:pt x="85" y="653"/>
                  </a:lnTo>
                  <a:lnTo>
                    <a:pt x="90" y="686"/>
                  </a:lnTo>
                  <a:lnTo>
                    <a:pt x="95" y="696"/>
                  </a:lnTo>
                  <a:lnTo>
                    <a:pt x="106" y="706"/>
                  </a:lnTo>
                  <a:lnTo>
                    <a:pt x="115" y="710"/>
                  </a:lnTo>
                  <a:lnTo>
                    <a:pt x="126" y="702"/>
                  </a:lnTo>
                  <a:lnTo>
                    <a:pt x="134" y="686"/>
                  </a:lnTo>
                  <a:lnTo>
                    <a:pt x="170" y="381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47" name="Freeform 84">
              <a:extLst>
                <a:ext uri="{FF2B5EF4-FFF2-40B4-BE49-F238E27FC236}">
                  <a16:creationId xmlns:a16="http://schemas.microsoft.com/office/drawing/2014/main" id="{1D743391-0725-4F45-99E2-E2C41B840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" y="2290"/>
              <a:ext cx="66" cy="363"/>
            </a:xfrm>
            <a:custGeom>
              <a:avLst/>
              <a:gdLst>
                <a:gd name="T0" fmla="*/ 0 w 66"/>
                <a:gd name="T1" fmla="*/ 362 h 363"/>
                <a:gd name="T2" fmla="*/ 40 w 66"/>
                <a:gd name="T3" fmla="*/ 54 h 363"/>
                <a:gd name="T4" fmla="*/ 43 w 66"/>
                <a:gd name="T5" fmla="*/ 38 h 363"/>
                <a:gd name="T6" fmla="*/ 44 w 66"/>
                <a:gd name="T7" fmla="*/ 25 h 363"/>
                <a:gd name="T8" fmla="*/ 48 w 66"/>
                <a:gd name="T9" fmla="*/ 15 h 363"/>
                <a:gd name="T10" fmla="*/ 56 w 66"/>
                <a:gd name="T11" fmla="*/ 6 h 363"/>
                <a:gd name="T12" fmla="*/ 65 w 66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363"/>
                <a:gd name="T23" fmla="*/ 66 w 66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363">
                  <a:moveTo>
                    <a:pt x="0" y="362"/>
                  </a:moveTo>
                  <a:lnTo>
                    <a:pt x="40" y="54"/>
                  </a:lnTo>
                  <a:lnTo>
                    <a:pt x="43" y="38"/>
                  </a:lnTo>
                  <a:lnTo>
                    <a:pt x="44" y="25"/>
                  </a:lnTo>
                  <a:lnTo>
                    <a:pt x="48" y="15"/>
                  </a:lnTo>
                  <a:lnTo>
                    <a:pt x="56" y="6"/>
                  </a:lnTo>
                  <a:lnTo>
                    <a:pt x="65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48" name="Freeform 85">
              <a:extLst>
                <a:ext uri="{FF2B5EF4-FFF2-40B4-BE49-F238E27FC236}">
                  <a16:creationId xmlns:a16="http://schemas.microsoft.com/office/drawing/2014/main" id="{C1F6D928-1A9F-4354-86BF-4159C08A2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" y="2285"/>
              <a:ext cx="171" cy="709"/>
            </a:xfrm>
            <a:custGeom>
              <a:avLst/>
              <a:gdLst>
                <a:gd name="T0" fmla="*/ 0 w 171"/>
                <a:gd name="T1" fmla="*/ 0 h 709"/>
                <a:gd name="T2" fmla="*/ 14 w 171"/>
                <a:gd name="T3" fmla="*/ 4 h 709"/>
                <a:gd name="T4" fmla="*/ 24 w 171"/>
                <a:gd name="T5" fmla="*/ 16 h 709"/>
                <a:gd name="T6" fmla="*/ 28 w 171"/>
                <a:gd name="T7" fmla="*/ 33 h 709"/>
                <a:gd name="T8" fmla="*/ 31 w 171"/>
                <a:gd name="T9" fmla="*/ 59 h 709"/>
                <a:gd name="T10" fmla="*/ 85 w 171"/>
                <a:gd name="T11" fmla="*/ 651 h 709"/>
                <a:gd name="T12" fmla="*/ 90 w 171"/>
                <a:gd name="T13" fmla="*/ 684 h 709"/>
                <a:gd name="T14" fmla="*/ 95 w 171"/>
                <a:gd name="T15" fmla="*/ 694 h 709"/>
                <a:gd name="T16" fmla="*/ 106 w 171"/>
                <a:gd name="T17" fmla="*/ 704 h 709"/>
                <a:gd name="T18" fmla="*/ 115 w 171"/>
                <a:gd name="T19" fmla="*/ 708 h 709"/>
                <a:gd name="T20" fmla="*/ 126 w 171"/>
                <a:gd name="T21" fmla="*/ 700 h 709"/>
                <a:gd name="T22" fmla="*/ 134 w 171"/>
                <a:gd name="T23" fmla="*/ 684 h 709"/>
                <a:gd name="T24" fmla="*/ 170 w 171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1"/>
                <a:gd name="T40" fmla="*/ 0 h 709"/>
                <a:gd name="T41" fmla="*/ 171 w 171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1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8" y="33"/>
                  </a:lnTo>
                  <a:lnTo>
                    <a:pt x="31" y="59"/>
                  </a:lnTo>
                  <a:lnTo>
                    <a:pt x="85" y="651"/>
                  </a:lnTo>
                  <a:lnTo>
                    <a:pt x="90" y="684"/>
                  </a:lnTo>
                  <a:lnTo>
                    <a:pt x="95" y="694"/>
                  </a:lnTo>
                  <a:lnTo>
                    <a:pt x="106" y="704"/>
                  </a:lnTo>
                  <a:lnTo>
                    <a:pt x="115" y="708"/>
                  </a:lnTo>
                  <a:lnTo>
                    <a:pt x="126" y="700"/>
                  </a:lnTo>
                  <a:lnTo>
                    <a:pt x="134" y="684"/>
                  </a:lnTo>
                  <a:lnTo>
                    <a:pt x="170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62" name="Group 86">
            <a:extLst>
              <a:ext uri="{FF2B5EF4-FFF2-40B4-BE49-F238E27FC236}">
                <a16:creationId xmlns:a16="http://schemas.microsoft.com/office/drawing/2014/main" id="{0019A46A-25CC-419D-A7F0-177E404CCE28}"/>
              </a:ext>
            </a:extLst>
          </p:cNvPr>
          <p:cNvGrpSpPr>
            <a:grpSpLocks/>
          </p:cNvGrpSpPr>
          <p:nvPr/>
        </p:nvGrpSpPr>
        <p:grpSpPr bwMode="auto">
          <a:xfrm>
            <a:off x="3076575" y="4210050"/>
            <a:ext cx="755650" cy="847725"/>
            <a:chOff x="1929" y="2272"/>
            <a:chExt cx="476" cy="713"/>
          </a:xfrm>
        </p:grpSpPr>
        <p:grpSp>
          <p:nvGrpSpPr>
            <p:cNvPr id="55439" name="Group 87">
              <a:extLst>
                <a:ext uri="{FF2B5EF4-FFF2-40B4-BE49-F238E27FC236}">
                  <a16:creationId xmlns:a16="http://schemas.microsoft.com/office/drawing/2014/main" id="{BEFA5D71-26C3-4A6D-9BE8-7CB77D0AC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" y="2272"/>
              <a:ext cx="238" cy="713"/>
              <a:chOff x="1929" y="2272"/>
              <a:chExt cx="238" cy="713"/>
            </a:xfrm>
          </p:grpSpPr>
          <p:sp>
            <p:nvSpPr>
              <p:cNvPr id="55443" name="Freeform 88">
                <a:extLst>
                  <a:ext uri="{FF2B5EF4-FFF2-40B4-BE49-F238E27FC236}">
                    <a16:creationId xmlns:a16="http://schemas.microsoft.com/office/drawing/2014/main" id="{B3F69722-441F-4C4D-9A43-E247A0510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9" y="2272"/>
                <a:ext cx="65" cy="363"/>
              </a:xfrm>
              <a:custGeom>
                <a:avLst/>
                <a:gdLst>
                  <a:gd name="T0" fmla="*/ 0 w 65"/>
                  <a:gd name="T1" fmla="*/ 362 h 363"/>
                  <a:gd name="T2" fmla="*/ 40 w 65"/>
                  <a:gd name="T3" fmla="*/ 54 h 363"/>
                  <a:gd name="T4" fmla="*/ 42 w 65"/>
                  <a:gd name="T5" fmla="*/ 38 h 363"/>
                  <a:gd name="T6" fmla="*/ 44 w 65"/>
                  <a:gd name="T7" fmla="*/ 25 h 363"/>
                  <a:gd name="T8" fmla="*/ 47 w 65"/>
                  <a:gd name="T9" fmla="*/ 15 h 363"/>
                  <a:gd name="T10" fmla="*/ 55 w 65"/>
                  <a:gd name="T11" fmla="*/ 6 h 363"/>
                  <a:gd name="T12" fmla="*/ 64 w 65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63"/>
                  <a:gd name="T23" fmla="*/ 65 w 65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63">
                    <a:moveTo>
                      <a:pt x="0" y="362"/>
                    </a:moveTo>
                    <a:lnTo>
                      <a:pt x="40" y="54"/>
                    </a:lnTo>
                    <a:lnTo>
                      <a:pt x="42" y="38"/>
                    </a:lnTo>
                    <a:lnTo>
                      <a:pt x="44" y="25"/>
                    </a:lnTo>
                    <a:lnTo>
                      <a:pt x="47" y="15"/>
                    </a:lnTo>
                    <a:lnTo>
                      <a:pt x="55" y="6"/>
                    </a:lnTo>
                    <a:lnTo>
                      <a:pt x="64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44" name="Freeform 89">
                <a:extLst>
                  <a:ext uri="{FF2B5EF4-FFF2-40B4-BE49-F238E27FC236}">
                    <a16:creationId xmlns:a16="http://schemas.microsoft.com/office/drawing/2014/main" id="{5175BF6F-C907-4AE8-9DB7-14A34D4FD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2276"/>
                <a:ext cx="172" cy="709"/>
              </a:xfrm>
              <a:custGeom>
                <a:avLst/>
                <a:gdLst>
                  <a:gd name="T0" fmla="*/ 0 w 172"/>
                  <a:gd name="T1" fmla="*/ 0 h 709"/>
                  <a:gd name="T2" fmla="*/ 14 w 172"/>
                  <a:gd name="T3" fmla="*/ 4 h 709"/>
                  <a:gd name="T4" fmla="*/ 24 w 172"/>
                  <a:gd name="T5" fmla="*/ 16 h 709"/>
                  <a:gd name="T6" fmla="*/ 28 w 172"/>
                  <a:gd name="T7" fmla="*/ 33 h 709"/>
                  <a:gd name="T8" fmla="*/ 31 w 172"/>
                  <a:gd name="T9" fmla="*/ 59 h 709"/>
                  <a:gd name="T10" fmla="*/ 86 w 172"/>
                  <a:gd name="T11" fmla="*/ 651 h 709"/>
                  <a:gd name="T12" fmla="*/ 91 w 172"/>
                  <a:gd name="T13" fmla="*/ 684 h 709"/>
                  <a:gd name="T14" fmla="*/ 95 w 172"/>
                  <a:gd name="T15" fmla="*/ 694 h 709"/>
                  <a:gd name="T16" fmla="*/ 106 w 172"/>
                  <a:gd name="T17" fmla="*/ 704 h 709"/>
                  <a:gd name="T18" fmla="*/ 115 w 172"/>
                  <a:gd name="T19" fmla="*/ 708 h 709"/>
                  <a:gd name="T20" fmla="*/ 127 w 172"/>
                  <a:gd name="T21" fmla="*/ 700 h 709"/>
                  <a:gd name="T22" fmla="*/ 135 w 172"/>
                  <a:gd name="T23" fmla="*/ 684 h 709"/>
                  <a:gd name="T24" fmla="*/ 171 w 172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2"/>
                  <a:gd name="T40" fmla="*/ 0 h 709"/>
                  <a:gd name="T41" fmla="*/ 172 w 172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2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6" y="651"/>
                    </a:lnTo>
                    <a:lnTo>
                      <a:pt x="91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7" y="700"/>
                    </a:lnTo>
                    <a:lnTo>
                      <a:pt x="135" y="684"/>
                    </a:lnTo>
                    <a:lnTo>
                      <a:pt x="171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440" name="Group 90">
              <a:extLst>
                <a:ext uri="{FF2B5EF4-FFF2-40B4-BE49-F238E27FC236}">
                  <a16:creationId xmlns:a16="http://schemas.microsoft.com/office/drawing/2014/main" id="{2B870AC3-E5CC-4286-BCAC-2098C798F5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9" y="2272"/>
              <a:ext cx="236" cy="713"/>
              <a:chOff x="2169" y="2272"/>
              <a:chExt cx="236" cy="713"/>
            </a:xfrm>
          </p:grpSpPr>
          <p:sp>
            <p:nvSpPr>
              <p:cNvPr id="55441" name="Freeform 91">
                <a:extLst>
                  <a:ext uri="{FF2B5EF4-FFF2-40B4-BE49-F238E27FC236}">
                    <a16:creationId xmlns:a16="http://schemas.microsoft.com/office/drawing/2014/main" id="{F9FCAA2A-11D5-4E92-9E97-1276064A3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9" y="2272"/>
                <a:ext cx="64" cy="363"/>
              </a:xfrm>
              <a:custGeom>
                <a:avLst/>
                <a:gdLst>
                  <a:gd name="T0" fmla="*/ 0 w 64"/>
                  <a:gd name="T1" fmla="*/ 362 h 363"/>
                  <a:gd name="T2" fmla="*/ 39 w 64"/>
                  <a:gd name="T3" fmla="*/ 54 h 363"/>
                  <a:gd name="T4" fmla="*/ 41 w 64"/>
                  <a:gd name="T5" fmla="*/ 38 h 363"/>
                  <a:gd name="T6" fmla="*/ 43 w 64"/>
                  <a:gd name="T7" fmla="*/ 25 h 363"/>
                  <a:gd name="T8" fmla="*/ 46 w 64"/>
                  <a:gd name="T9" fmla="*/ 15 h 363"/>
                  <a:gd name="T10" fmla="*/ 54 w 64"/>
                  <a:gd name="T11" fmla="*/ 6 h 363"/>
                  <a:gd name="T12" fmla="*/ 63 w 64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63"/>
                  <a:gd name="T23" fmla="*/ 64 w 64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63">
                    <a:moveTo>
                      <a:pt x="0" y="362"/>
                    </a:moveTo>
                    <a:lnTo>
                      <a:pt x="39" y="54"/>
                    </a:lnTo>
                    <a:lnTo>
                      <a:pt x="41" y="38"/>
                    </a:lnTo>
                    <a:lnTo>
                      <a:pt x="43" y="25"/>
                    </a:lnTo>
                    <a:lnTo>
                      <a:pt x="46" y="15"/>
                    </a:lnTo>
                    <a:lnTo>
                      <a:pt x="54" y="6"/>
                    </a:lnTo>
                    <a:lnTo>
                      <a:pt x="63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42" name="Freeform 92">
                <a:extLst>
                  <a:ext uri="{FF2B5EF4-FFF2-40B4-BE49-F238E27FC236}">
                    <a16:creationId xmlns:a16="http://schemas.microsoft.com/office/drawing/2014/main" id="{51B9B1C9-3747-4DED-9BF2-D3AE07429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2276"/>
                <a:ext cx="171" cy="709"/>
              </a:xfrm>
              <a:custGeom>
                <a:avLst/>
                <a:gdLst>
                  <a:gd name="T0" fmla="*/ 0 w 171"/>
                  <a:gd name="T1" fmla="*/ 0 h 709"/>
                  <a:gd name="T2" fmla="*/ 14 w 171"/>
                  <a:gd name="T3" fmla="*/ 4 h 709"/>
                  <a:gd name="T4" fmla="*/ 24 w 171"/>
                  <a:gd name="T5" fmla="*/ 16 h 709"/>
                  <a:gd name="T6" fmla="*/ 28 w 171"/>
                  <a:gd name="T7" fmla="*/ 33 h 709"/>
                  <a:gd name="T8" fmla="*/ 31 w 171"/>
                  <a:gd name="T9" fmla="*/ 59 h 709"/>
                  <a:gd name="T10" fmla="*/ 85 w 171"/>
                  <a:gd name="T11" fmla="*/ 651 h 709"/>
                  <a:gd name="T12" fmla="*/ 90 w 171"/>
                  <a:gd name="T13" fmla="*/ 684 h 709"/>
                  <a:gd name="T14" fmla="*/ 95 w 171"/>
                  <a:gd name="T15" fmla="*/ 694 h 709"/>
                  <a:gd name="T16" fmla="*/ 106 w 171"/>
                  <a:gd name="T17" fmla="*/ 704 h 709"/>
                  <a:gd name="T18" fmla="*/ 115 w 171"/>
                  <a:gd name="T19" fmla="*/ 708 h 709"/>
                  <a:gd name="T20" fmla="*/ 126 w 171"/>
                  <a:gd name="T21" fmla="*/ 700 h 709"/>
                  <a:gd name="T22" fmla="*/ 134 w 171"/>
                  <a:gd name="T23" fmla="*/ 684 h 709"/>
                  <a:gd name="T24" fmla="*/ 170 w 171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"/>
                  <a:gd name="T40" fmla="*/ 0 h 709"/>
                  <a:gd name="T41" fmla="*/ 171 w 171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5" y="651"/>
                    </a:lnTo>
                    <a:lnTo>
                      <a:pt x="90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6" y="700"/>
                    </a:lnTo>
                    <a:lnTo>
                      <a:pt x="134" y="684"/>
                    </a:lnTo>
                    <a:lnTo>
                      <a:pt x="170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5363" name="Freeform 93">
            <a:extLst>
              <a:ext uri="{FF2B5EF4-FFF2-40B4-BE49-F238E27FC236}">
                <a16:creationId xmlns:a16="http://schemas.microsoft.com/office/drawing/2014/main" id="{416141AA-A114-49D1-AF1E-21E74CAE83D0}"/>
              </a:ext>
            </a:extLst>
          </p:cNvPr>
          <p:cNvSpPr>
            <a:spLocks/>
          </p:cNvSpPr>
          <p:nvPr/>
        </p:nvSpPr>
        <p:spPr bwMode="auto">
          <a:xfrm>
            <a:off x="3829050" y="4203700"/>
            <a:ext cx="107950" cy="466725"/>
          </a:xfrm>
          <a:custGeom>
            <a:avLst/>
            <a:gdLst>
              <a:gd name="T0" fmla="*/ 0 w 68"/>
              <a:gd name="T1" fmla="*/ 2147483647 h 294"/>
              <a:gd name="T2" fmla="*/ 2147483647 w 68"/>
              <a:gd name="T3" fmla="*/ 2147483647 h 294"/>
              <a:gd name="T4" fmla="*/ 2147483647 w 68"/>
              <a:gd name="T5" fmla="*/ 2147483647 h 294"/>
              <a:gd name="T6" fmla="*/ 2147483647 w 68"/>
              <a:gd name="T7" fmla="*/ 2147483647 h 294"/>
              <a:gd name="T8" fmla="*/ 2147483647 w 68"/>
              <a:gd name="T9" fmla="*/ 2147483647 h 294"/>
              <a:gd name="T10" fmla="*/ 2147483647 w 68"/>
              <a:gd name="T11" fmla="*/ 2147483647 h 294"/>
              <a:gd name="T12" fmla="*/ 2147483647 w 68"/>
              <a:gd name="T13" fmla="*/ 0 h 2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8"/>
              <a:gd name="T22" fmla="*/ 0 h 294"/>
              <a:gd name="T23" fmla="*/ 68 w 68"/>
              <a:gd name="T24" fmla="*/ 294 h 2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8" h="294">
                <a:moveTo>
                  <a:pt x="0" y="294"/>
                </a:moveTo>
                <a:lnTo>
                  <a:pt x="43" y="40"/>
                </a:lnTo>
                <a:lnTo>
                  <a:pt x="45" y="28"/>
                </a:lnTo>
                <a:lnTo>
                  <a:pt x="47" y="19"/>
                </a:lnTo>
                <a:lnTo>
                  <a:pt x="51" y="11"/>
                </a:lnTo>
                <a:lnTo>
                  <a:pt x="58" y="4"/>
                </a:lnTo>
                <a:lnTo>
                  <a:pt x="68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Freeform 94">
            <a:extLst>
              <a:ext uri="{FF2B5EF4-FFF2-40B4-BE49-F238E27FC236}">
                <a16:creationId xmlns:a16="http://schemas.microsoft.com/office/drawing/2014/main" id="{62CF5011-24F9-4096-BF31-91C00971AAB2}"/>
              </a:ext>
            </a:extLst>
          </p:cNvPr>
          <p:cNvSpPr>
            <a:spLocks/>
          </p:cNvSpPr>
          <p:nvPr/>
        </p:nvSpPr>
        <p:spPr bwMode="auto">
          <a:xfrm>
            <a:off x="3940175" y="4208463"/>
            <a:ext cx="266700" cy="842962"/>
          </a:xfrm>
          <a:custGeom>
            <a:avLst/>
            <a:gdLst>
              <a:gd name="T0" fmla="*/ 0 w 168"/>
              <a:gd name="T1" fmla="*/ 0 h 709"/>
              <a:gd name="T2" fmla="*/ 2147483647 w 168"/>
              <a:gd name="T3" fmla="*/ 2147483647 h 709"/>
              <a:gd name="T4" fmla="*/ 2147483647 w 168"/>
              <a:gd name="T5" fmla="*/ 2147483647 h 709"/>
              <a:gd name="T6" fmla="*/ 2147483647 w 168"/>
              <a:gd name="T7" fmla="*/ 2147483647 h 709"/>
              <a:gd name="T8" fmla="*/ 2147483647 w 168"/>
              <a:gd name="T9" fmla="*/ 2147483647 h 709"/>
              <a:gd name="T10" fmla="*/ 2147483647 w 168"/>
              <a:gd name="T11" fmla="*/ 2147483647 h 709"/>
              <a:gd name="T12" fmla="*/ 2147483647 w 168"/>
              <a:gd name="T13" fmla="*/ 2147483647 h 709"/>
              <a:gd name="T14" fmla="*/ 2147483647 w 168"/>
              <a:gd name="T15" fmla="*/ 2147483647 h 709"/>
              <a:gd name="T16" fmla="*/ 2147483647 w 168"/>
              <a:gd name="T17" fmla="*/ 2147483647 h 709"/>
              <a:gd name="T18" fmla="*/ 2147483647 w 168"/>
              <a:gd name="T19" fmla="*/ 2147483647 h 709"/>
              <a:gd name="T20" fmla="*/ 2147483647 w 168"/>
              <a:gd name="T21" fmla="*/ 2147483647 h 709"/>
              <a:gd name="T22" fmla="*/ 2147483647 w 168"/>
              <a:gd name="T23" fmla="*/ 2147483647 h 709"/>
              <a:gd name="T24" fmla="*/ 2147483647 w 168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709"/>
              <a:gd name="T41" fmla="*/ 168 w 168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709">
                <a:moveTo>
                  <a:pt x="0" y="0"/>
                </a:moveTo>
                <a:lnTo>
                  <a:pt x="14" y="4"/>
                </a:lnTo>
                <a:lnTo>
                  <a:pt x="24" y="16"/>
                </a:lnTo>
                <a:lnTo>
                  <a:pt x="27" y="33"/>
                </a:lnTo>
                <a:lnTo>
                  <a:pt x="30" y="59"/>
                </a:lnTo>
                <a:lnTo>
                  <a:pt x="84" y="651"/>
                </a:lnTo>
                <a:lnTo>
                  <a:pt x="89" y="684"/>
                </a:lnTo>
                <a:lnTo>
                  <a:pt x="93" y="694"/>
                </a:lnTo>
                <a:lnTo>
                  <a:pt x="104" y="704"/>
                </a:lnTo>
                <a:lnTo>
                  <a:pt x="113" y="708"/>
                </a:lnTo>
                <a:lnTo>
                  <a:pt x="124" y="700"/>
                </a:lnTo>
                <a:lnTo>
                  <a:pt x="132" y="684"/>
                </a:lnTo>
                <a:lnTo>
                  <a:pt x="167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Freeform 95">
            <a:extLst>
              <a:ext uri="{FF2B5EF4-FFF2-40B4-BE49-F238E27FC236}">
                <a16:creationId xmlns:a16="http://schemas.microsoft.com/office/drawing/2014/main" id="{0AB0492E-8526-44D6-9396-22AFEACC7AB3}"/>
              </a:ext>
            </a:extLst>
          </p:cNvPr>
          <p:cNvSpPr>
            <a:spLocks/>
          </p:cNvSpPr>
          <p:nvPr/>
        </p:nvSpPr>
        <p:spPr bwMode="auto">
          <a:xfrm>
            <a:off x="4205288" y="4203700"/>
            <a:ext cx="112712" cy="461963"/>
          </a:xfrm>
          <a:custGeom>
            <a:avLst/>
            <a:gdLst>
              <a:gd name="T0" fmla="*/ 0 w 71"/>
              <a:gd name="T1" fmla="*/ 2147483647 h 291"/>
              <a:gd name="T2" fmla="*/ 2147483647 w 71"/>
              <a:gd name="T3" fmla="*/ 2147483647 h 291"/>
              <a:gd name="T4" fmla="*/ 2147483647 w 71"/>
              <a:gd name="T5" fmla="*/ 2147483647 h 291"/>
              <a:gd name="T6" fmla="*/ 2147483647 w 71"/>
              <a:gd name="T7" fmla="*/ 2147483647 h 291"/>
              <a:gd name="T8" fmla="*/ 2147483647 w 71"/>
              <a:gd name="T9" fmla="*/ 2147483647 h 291"/>
              <a:gd name="T10" fmla="*/ 2147483647 w 71"/>
              <a:gd name="T11" fmla="*/ 2147483647 h 291"/>
              <a:gd name="T12" fmla="*/ 2147483647 w 71"/>
              <a:gd name="T13" fmla="*/ 0 h 29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1"/>
              <a:gd name="T22" fmla="*/ 0 h 291"/>
              <a:gd name="T23" fmla="*/ 71 w 71"/>
              <a:gd name="T24" fmla="*/ 291 h 29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1" h="291">
                <a:moveTo>
                  <a:pt x="0" y="291"/>
                </a:moveTo>
                <a:lnTo>
                  <a:pt x="45" y="40"/>
                </a:lnTo>
                <a:lnTo>
                  <a:pt x="48" y="28"/>
                </a:lnTo>
                <a:lnTo>
                  <a:pt x="50" y="19"/>
                </a:lnTo>
                <a:lnTo>
                  <a:pt x="53" y="11"/>
                </a:lnTo>
                <a:lnTo>
                  <a:pt x="61" y="4"/>
                </a:lnTo>
                <a:lnTo>
                  <a:pt x="7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6" name="Freeform 96">
            <a:extLst>
              <a:ext uri="{FF2B5EF4-FFF2-40B4-BE49-F238E27FC236}">
                <a16:creationId xmlns:a16="http://schemas.microsoft.com/office/drawing/2014/main" id="{D43DCC48-550A-4331-B0F4-BC08D80AE969}"/>
              </a:ext>
            </a:extLst>
          </p:cNvPr>
          <p:cNvSpPr>
            <a:spLocks/>
          </p:cNvSpPr>
          <p:nvPr/>
        </p:nvSpPr>
        <p:spPr bwMode="auto">
          <a:xfrm>
            <a:off x="4321175" y="4208463"/>
            <a:ext cx="260350" cy="841375"/>
          </a:xfrm>
          <a:custGeom>
            <a:avLst/>
            <a:gdLst>
              <a:gd name="T0" fmla="*/ 0 w 164"/>
              <a:gd name="T1" fmla="*/ 0 h 530"/>
              <a:gd name="T2" fmla="*/ 2147483647 w 164"/>
              <a:gd name="T3" fmla="*/ 2147483647 h 530"/>
              <a:gd name="T4" fmla="*/ 2147483647 w 164"/>
              <a:gd name="T5" fmla="*/ 2147483647 h 530"/>
              <a:gd name="T6" fmla="*/ 2147483647 w 164"/>
              <a:gd name="T7" fmla="*/ 2147483647 h 530"/>
              <a:gd name="T8" fmla="*/ 2147483647 w 164"/>
              <a:gd name="T9" fmla="*/ 2147483647 h 530"/>
              <a:gd name="T10" fmla="*/ 2147483647 w 164"/>
              <a:gd name="T11" fmla="*/ 2147483647 h 530"/>
              <a:gd name="T12" fmla="*/ 2147483647 w 164"/>
              <a:gd name="T13" fmla="*/ 2147483647 h 530"/>
              <a:gd name="T14" fmla="*/ 2147483647 w 164"/>
              <a:gd name="T15" fmla="*/ 2147483647 h 530"/>
              <a:gd name="T16" fmla="*/ 2147483647 w 164"/>
              <a:gd name="T17" fmla="*/ 2147483647 h 530"/>
              <a:gd name="T18" fmla="*/ 2147483647 w 164"/>
              <a:gd name="T19" fmla="*/ 2147483647 h 530"/>
              <a:gd name="T20" fmla="*/ 2147483647 w 164"/>
              <a:gd name="T21" fmla="*/ 2147483647 h 530"/>
              <a:gd name="T22" fmla="*/ 2147483647 w 164"/>
              <a:gd name="T23" fmla="*/ 2147483647 h 530"/>
              <a:gd name="T24" fmla="*/ 2147483647 w 164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4"/>
              <a:gd name="T40" fmla="*/ 0 h 530"/>
              <a:gd name="T41" fmla="*/ 164 w 164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4" h="530">
                <a:moveTo>
                  <a:pt x="0" y="0"/>
                </a:moveTo>
                <a:lnTo>
                  <a:pt x="14" y="3"/>
                </a:lnTo>
                <a:lnTo>
                  <a:pt x="24" y="12"/>
                </a:lnTo>
                <a:lnTo>
                  <a:pt x="27" y="25"/>
                </a:lnTo>
                <a:lnTo>
                  <a:pt x="30" y="44"/>
                </a:lnTo>
                <a:lnTo>
                  <a:pt x="84" y="488"/>
                </a:lnTo>
                <a:lnTo>
                  <a:pt x="89" y="512"/>
                </a:lnTo>
                <a:lnTo>
                  <a:pt x="93" y="520"/>
                </a:lnTo>
                <a:lnTo>
                  <a:pt x="104" y="527"/>
                </a:lnTo>
                <a:lnTo>
                  <a:pt x="113" y="530"/>
                </a:lnTo>
                <a:lnTo>
                  <a:pt x="124" y="524"/>
                </a:lnTo>
                <a:lnTo>
                  <a:pt x="132" y="512"/>
                </a:lnTo>
                <a:lnTo>
                  <a:pt x="164" y="282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7" name="Freeform 97">
            <a:extLst>
              <a:ext uri="{FF2B5EF4-FFF2-40B4-BE49-F238E27FC236}">
                <a16:creationId xmlns:a16="http://schemas.microsoft.com/office/drawing/2014/main" id="{FE832D39-EE81-407A-8E14-3CC7194E711F}"/>
              </a:ext>
            </a:extLst>
          </p:cNvPr>
          <p:cNvSpPr>
            <a:spLocks/>
          </p:cNvSpPr>
          <p:nvPr/>
        </p:nvSpPr>
        <p:spPr bwMode="auto">
          <a:xfrm>
            <a:off x="6858000" y="4213225"/>
            <a:ext cx="103188" cy="431800"/>
          </a:xfrm>
          <a:custGeom>
            <a:avLst/>
            <a:gdLst>
              <a:gd name="T0" fmla="*/ 0 w 65"/>
              <a:gd name="T1" fmla="*/ 2147483647 h 363"/>
              <a:gd name="T2" fmla="*/ 2147483647 w 65"/>
              <a:gd name="T3" fmla="*/ 2147483647 h 363"/>
              <a:gd name="T4" fmla="*/ 2147483647 w 65"/>
              <a:gd name="T5" fmla="*/ 2147483647 h 363"/>
              <a:gd name="T6" fmla="*/ 2147483647 w 65"/>
              <a:gd name="T7" fmla="*/ 2147483647 h 363"/>
              <a:gd name="T8" fmla="*/ 2147483647 w 65"/>
              <a:gd name="T9" fmla="*/ 2147483647 h 363"/>
              <a:gd name="T10" fmla="*/ 2147483647 w 65"/>
              <a:gd name="T11" fmla="*/ 2147483647 h 363"/>
              <a:gd name="T12" fmla="*/ 2147483647 w 65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5"/>
              <a:gd name="T22" fmla="*/ 0 h 363"/>
              <a:gd name="T23" fmla="*/ 65 w 65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5" h="363">
                <a:moveTo>
                  <a:pt x="0" y="362"/>
                </a:moveTo>
                <a:lnTo>
                  <a:pt x="40" y="54"/>
                </a:lnTo>
                <a:lnTo>
                  <a:pt x="42" y="38"/>
                </a:lnTo>
                <a:lnTo>
                  <a:pt x="44" y="25"/>
                </a:lnTo>
                <a:lnTo>
                  <a:pt x="47" y="15"/>
                </a:lnTo>
                <a:lnTo>
                  <a:pt x="55" y="6"/>
                </a:lnTo>
                <a:lnTo>
                  <a:pt x="64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8" name="Freeform 98">
            <a:extLst>
              <a:ext uri="{FF2B5EF4-FFF2-40B4-BE49-F238E27FC236}">
                <a16:creationId xmlns:a16="http://schemas.microsoft.com/office/drawing/2014/main" id="{6DB70CD8-9074-4B8A-AD18-69496C892460}"/>
              </a:ext>
            </a:extLst>
          </p:cNvPr>
          <p:cNvSpPr>
            <a:spLocks/>
          </p:cNvSpPr>
          <p:nvPr/>
        </p:nvSpPr>
        <p:spPr bwMode="auto">
          <a:xfrm>
            <a:off x="6962775" y="4217988"/>
            <a:ext cx="276225" cy="841375"/>
          </a:xfrm>
          <a:custGeom>
            <a:avLst/>
            <a:gdLst>
              <a:gd name="T0" fmla="*/ 0 w 174"/>
              <a:gd name="T1" fmla="*/ 0 h 530"/>
              <a:gd name="T2" fmla="*/ 2147483647 w 174"/>
              <a:gd name="T3" fmla="*/ 2147483647 h 530"/>
              <a:gd name="T4" fmla="*/ 2147483647 w 174"/>
              <a:gd name="T5" fmla="*/ 2147483647 h 530"/>
              <a:gd name="T6" fmla="*/ 2147483647 w 174"/>
              <a:gd name="T7" fmla="*/ 2147483647 h 530"/>
              <a:gd name="T8" fmla="*/ 2147483647 w 174"/>
              <a:gd name="T9" fmla="*/ 2147483647 h 530"/>
              <a:gd name="T10" fmla="*/ 2147483647 w 174"/>
              <a:gd name="T11" fmla="*/ 2147483647 h 530"/>
              <a:gd name="T12" fmla="*/ 2147483647 w 174"/>
              <a:gd name="T13" fmla="*/ 2147483647 h 530"/>
              <a:gd name="T14" fmla="*/ 2147483647 w 174"/>
              <a:gd name="T15" fmla="*/ 2147483647 h 530"/>
              <a:gd name="T16" fmla="*/ 2147483647 w 174"/>
              <a:gd name="T17" fmla="*/ 2147483647 h 530"/>
              <a:gd name="T18" fmla="*/ 2147483647 w 174"/>
              <a:gd name="T19" fmla="*/ 2147483647 h 530"/>
              <a:gd name="T20" fmla="*/ 2147483647 w 174"/>
              <a:gd name="T21" fmla="*/ 2147483647 h 530"/>
              <a:gd name="T22" fmla="*/ 2147483647 w 174"/>
              <a:gd name="T23" fmla="*/ 2147483647 h 530"/>
              <a:gd name="T24" fmla="*/ 2147483647 w 174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4"/>
              <a:gd name="T40" fmla="*/ 0 h 530"/>
              <a:gd name="T41" fmla="*/ 174 w 174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4" h="530">
                <a:moveTo>
                  <a:pt x="0" y="0"/>
                </a:moveTo>
                <a:lnTo>
                  <a:pt x="14" y="3"/>
                </a:lnTo>
                <a:lnTo>
                  <a:pt x="24" y="12"/>
                </a:lnTo>
                <a:lnTo>
                  <a:pt x="28" y="25"/>
                </a:lnTo>
                <a:lnTo>
                  <a:pt x="31" y="44"/>
                </a:lnTo>
                <a:lnTo>
                  <a:pt x="86" y="488"/>
                </a:lnTo>
                <a:lnTo>
                  <a:pt x="91" y="512"/>
                </a:lnTo>
                <a:lnTo>
                  <a:pt x="95" y="520"/>
                </a:lnTo>
                <a:lnTo>
                  <a:pt x="106" y="527"/>
                </a:lnTo>
                <a:lnTo>
                  <a:pt x="115" y="530"/>
                </a:lnTo>
                <a:lnTo>
                  <a:pt x="127" y="524"/>
                </a:lnTo>
                <a:lnTo>
                  <a:pt x="135" y="512"/>
                </a:lnTo>
                <a:lnTo>
                  <a:pt x="174" y="26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9" name="Freeform 99">
            <a:extLst>
              <a:ext uri="{FF2B5EF4-FFF2-40B4-BE49-F238E27FC236}">
                <a16:creationId xmlns:a16="http://schemas.microsoft.com/office/drawing/2014/main" id="{9CC332F6-C1FB-4CE6-A898-296F7523B2F4}"/>
              </a:ext>
            </a:extLst>
          </p:cNvPr>
          <p:cNvSpPr>
            <a:spLocks/>
          </p:cNvSpPr>
          <p:nvPr/>
        </p:nvSpPr>
        <p:spPr bwMode="auto">
          <a:xfrm>
            <a:off x="7239000" y="4213225"/>
            <a:ext cx="101600" cy="431800"/>
          </a:xfrm>
          <a:custGeom>
            <a:avLst/>
            <a:gdLst>
              <a:gd name="T0" fmla="*/ 0 w 64"/>
              <a:gd name="T1" fmla="*/ 2147483647 h 363"/>
              <a:gd name="T2" fmla="*/ 2147483647 w 64"/>
              <a:gd name="T3" fmla="*/ 2147483647 h 363"/>
              <a:gd name="T4" fmla="*/ 2147483647 w 64"/>
              <a:gd name="T5" fmla="*/ 2147483647 h 363"/>
              <a:gd name="T6" fmla="*/ 2147483647 w 64"/>
              <a:gd name="T7" fmla="*/ 2147483647 h 363"/>
              <a:gd name="T8" fmla="*/ 2147483647 w 64"/>
              <a:gd name="T9" fmla="*/ 2147483647 h 363"/>
              <a:gd name="T10" fmla="*/ 2147483647 w 64"/>
              <a:gd name="T11" fmla="*/ 2147483647 h 363"/>
              <a:gd name="T12" fmla="*/ 2147483647 w 64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363"/>
              <a:gd name="T23" fmla="*/ 64 w 64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363">
                <a:moveTo>
                  <a:pt x="0" y="362"/>
                </a:moveTo>
                <a:lnTo>
                  <a:pt x="39" y="54"/>
                </a:lnTo>
                <a:lnTo>
                  <a:pt x="41" y="38"/>
                </a:lnTo>
                <a:lnTo>
                  <a:pt x="43" y="25"/>
                </a:lnTo>
                <a:lnTo>
                  <a:pt x="46" y="15"/>
                </a:lnTo>
                <a:lnTo>
                  <a:pt x="54" y="6"/>
                </a:lnTo>
                <a:lnTo>
                  <a:pt x="63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0" name="Freeform 100">
            <a:extLst>
              <a:ext uri="{FF2B5EF4-FFF2-40B4-BE49-F238E27FC236}">
                <a16:creationId xmlns:a16="http://schemas.microsoft.com/office/drawing/2014/main" id="{87FD30F0-8A11-4FE4-A401-718A9E4DCE03}"/>
              </a:ext>
            </a:extLst>
          </p:cNvPr>
          <p:cNvSpPr>
            <a:spLocks/>
          </p:cNvSpPr>
          <p:nvPr/>
        </p:nvSpPr>
        <p:spPr bwMode="auto">
          <a:xfrm>
            <a:off x="7342188" y="4217988"/>
            <a:ext cx="277812" cy="841375"/>
          </a:xfrm>
          <a:custGeom>
            <a:avLst/>
            <a:gdLst>
              <a:gd name="T0" fmla="*/ 0 w 175"/>
              <a:gd name="T1" fmla="*/ 0 h 530"/>
              <a:gd name="T2" fmla="*/ 2147483647 w 175"/>
              <a:gd name="T3" fmla="*/ 2147483647 h 530"/>
              <a:gd name="T4" fmla="*/ 2147483647 w 175"/>
              <a:gd name="T5" fmla="*/ 2147483647 h 530"/>
              <a:gd name="T6" fmla="*/ 2147483647 w 175"/>
              <a:gd name="T7" fmla="*/ 2147483647 h 530"/>
              <a:gd name="T8" fmla="*/ 2147483647 w 175"/>
              <a:gd name="T9" fmla="*/ 2147483647 h 530"/>
              <a:gd name="T10" fmla="*/ 2147483647 w 175"/>
              <a:gd name="T11" fmla="*/ 2147483647 h 530"/>
              <a:gd name="T12" fmla="*/ 2147483647 w 175"/>
              <a:gd name="T13" fmla="*/ 2147483647 h 530"/>
              <a:gd name="T14" fmla="*/ 2147483647 w 175"/>
              <a:gd name="T15" fmla="*/ 2147483647 h 530"/>
              <a:gd name="T16" fmla="*/ 2147483647 w 175"/>
              <a:gd name="T17" fmla="*/ 2147483647 h 530"/>
              <a:gd name="T18" fmla="*/ 2147483647 w 175"/>
              <a:gd name="T19" fmla="*/ 2147483647 h 530"/>
              <a:gd name="T20" fmla="*/ 2147483647 w 175"/>
              <a:gd name="T21" fmla="*/ 2147483647 h 530"/>
              <a:gd name="T22" fmla="*/ 2147483647 w 175"/>
              <a:gd name="T23" fmla="*/ 2147483647 h 530"/>
              <a:gd name="T24" fmla="*/ 2147483647 w 175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5"/>
              <a:gd name="T40" fmla="*/ 0 h 530"/>
              <a:gd name="T41" fmla="*/ 175 w 175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5" h="530">
                <a:moveTo>
                  <a:pt x="0" y="0"/>
                </a:moveTo>
                <a:lnTo>
                  <a:pt x="14" y="3"/>
                </a:lnTo>
                <a:lnTo>
                  <a:pt x="24" y="12"/>
                </a:lnTo>
                <a:lnTo>
                  <a:pt x="28" y="25"/>
                </a:lnTo>
                <a:lnTo>
                  <a:pt x="31" y="44"/>
                </a:lnTo>
                <a:lnTo>
                  <a:pt x="85" y="488"/>
                </a:lnTo>
                <a:lnTo>
                  <a:pt x="90" y="512"/>
                </a:lnTo>
                <a:lnTo>
                  <a:pt x="95" y="520"/>
                </a:lnTo>
                <a:lnTo>
                  <a:pt x="106" y="527"/>
                </a:lnTo>
                <a:lnTo>
                  <a:pt x="115" y="530"/>
                </a:lnTo>
                <a:lnTo>
                  <a:pt x="126" y="524"/>
                </a:lnTo>
                <a:lnTo>
                  <a:pt x="134" y="512"/>
                </a:lnTo>
                <a:lnTo>
                  <a:pt x="175" y="25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Freeform 101">
            <a:extLst>
              <a:ext uri="{FF2B5EF4-FFF2-40B4-BE49-F238E27FC236}">
                <a16:creationId xmlns:a16="http://schemas.microsoft.com/office/drawing/2014/main" id="{B4C6F07A-9DC4-414D-A420-C46B1613770D}"/>
              </a:ext>
            </a:extLst>
          </p:cNvPr>
          <p:cNvSpPr>
            <a:spLocks/>
          </p:cNvSpPr>
          <p:nvPr/>
        </p:nvSpPr>
        <p:spPr bwMode="auto">
          <a:xfrm>
            <a:off x="7613650" y="4206875"/>
            <a:ext cx="106363" cy="431800"/>
          </a:xfrm>
          <a:custGeom>
            <a:avLst/>
            <a:gdLst>
              <a:gd name="T0" fmla="*/ 0 w 67"/>
              <a:gd name="T1" fmla="*/ 2147483647 h 363"/>
              <a:gd name="T2" fmla="*/ 2147483647 w 67"/>
              <a:gd name="T3" fmla="*/ 2147483647 h 363"/>
              <a:gd name="T4" fmla="*/ 2147483647 w 67"/>
              <a:gd name="T5" fmla="*/ 2147483647 h 363"/>
              <a:gd name="T6" fmla="*/ 2147483647 w 67"/>
              <a:gd name="T7" fmla="*/ 2147483647 h 363"/>
              <a:gd name="T8" fmla="*/ 2147483647 w 67"/>
              <a:gd name="T9" fmla="*/ 2147483647 h 363"/>
              <a:gd name="T10" fmla="*/ 2147483647 w 67"/>
              <a:gd name="T11" fmla="*/ 2147483647 h 363"/>
              <a:gd name="T12" fmla="*/ 2147483647 w 67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"/>
              <a:gd name="T22" fmla="*/ 0 h 363"/>
              <a:gd name="T23" fmla="*/ 67 w 67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" h="363">
                <a:moveTo>
                  <a:pt x="0" y="362"/>
                </a:moveTo>
                <a:lnTo>
                  <a:pt x="41" y="54"/>
                </a:lnTo>
                <a:lnTo>
                  <a:pt x="43" y="38"/>
                </a:lnTo>
                <a:lnTo>
                  <a:pt x="45" y="25"/>
                </a:lnTo>
                <a:lnTo>
                  <a:pt x="49" y="15"/>
                </a:lnTo>
                <a:lnTo>
                  <a:pt x="56" y="6"/>
                </a:lnTo>
                <a:lnTo>
                  <a:pt x="66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Freeform 102">
            <a:extLst>
              <a:ext uri="{FF2B5EF4-FFF2-40B4-BE49-F238E27FC236}">
                <a16:creationId xmlns:a16="http://schemas.microsoft.com/office/drawing/2014/main" id="{E0C2995E-0140-4701-9B2E-1F43F2647485}"/>
              </a:ext>
            </a:extLst>
          </p:cNvPr>
          <p:cNvSpPr>
            <a:spLocks/>
          </p:cNvSpPr>
          <p:nvPr/>
        </p:nvSpPr>
        <p:spPr bwMode="auto">
          <a:xfrm>
            <a:off x="7721600" y="4211638"/>
            <a:ext cx="269875" cy="841375"/>
          </a:xfrm>
          <a:custGeom>
            <a:avLst/>
            <a:gdLst>
              <a:gd name="T0" fmla="*/ 0 w 170"/>
              <a:gd name="T1" fmla="*/ 0 h 530"/>
              <a:gd name="T2" fmla="*/ 2147483647 w 170"/>
              <a:gd name="T3" fmla="*/ 2147483647 h 530"/>
              <a:gd name="T4" fmla="*/ 2147483647 w 170"/>
              <a:gd name="T5" fmla="*/ 2147483647 h 530"/>
              <a:gd name="T6" fmla="*/ 2147483647 w 170"/>
              <a:gd name="T7" fmla="*/ 2147483647 h 530"/>
              <a:gd name="T8" fmla="*/ 2147483647 w 170"/>
              <a:gd name="T9" fmla="*/ 2147483647 h 530"/>
              <a:gd name="T10" fmla="*/ 2147483647 w 170"/>
              <a:gd name="T11" fmla="*/ 2147483647 h 530"/>
              <a:gd name="T12" fmla="*/ 2147483647 w 170"/>
              <a:gd name="T13" fmla="*/ 2147483647 h 530"/>
              <a:gd name="T14" fmla="*/ 2147483647 w 170"/>
              <a:gd name="T15" fmla="*/ 2147483647 h 530"/>
              <a:gd name="T16" fmla="*/ 2147483647 w 170"/>
              <a:gd name="T17" fmla="*/ 2147483647 h 530"/>
              <a:gd name="T18" fmla="*/ 2147483647 w 170"/>
              <a:gd name="T19" fmla="*/ 2147483647 h 530"/>
              <a:gd name="T20" fmla="*/ 2147483647 w 170"/>
              <a:gd name="T21" fmla="*/ 2147483647 h 530"/>
              <a:gd name="T22" fmla="*/ 2147483647 w 170"/>
              <a:gd name="T23" fmla="*/ 2147483647 h 530"/>
              <a:gd name="T24" fmla="*/ 2147483647 w 170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0"/>
              <a:gd name="T40" fmla="*/ 0 h 530"/>
              <a:gd name="T41" fmla="*/ 170 w 170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0" h="530">
                <a:moveTo>
                  <a:pt x="0" y="0"/>
                </a:moveTo>
                <a:lnTo>
                  <a:pt x="14" y="3"/>
                </a:lnTo>
                <a:lnTo>
                  <a:pt x="24" y="12"/>
                </a:lnTo>
                <a:lnTo>
                  <a:pt x="27" y="25"/>
                </a:lnTo>
                <a:lnTo>
                  <a:pt x="30" y="44"/>
                </a:lnTo>
                <a:lnTo>
                  <a:pt x="84" y="488"/>
                </a:lnTo>
                <a:lnTo>
                  <a:pt x="89" y="512"/>
                </a:lnTo>
                <a:lnTo>
                  <a:pt x="93" y="520"/>
                </a:lnTo>
                <a:lnTo>
                  <a:pt x="104" y="527"/>
                </a:lnTo>
                <a:lnTo>
                  <a:pt x="113" y="530"/>
                </a:lnTo>
                <a:lnTo>
                  <a:pt x="124" y="524"/>
                </a:lnTo>
                <a:lnTo>
                  <a:pt x="132" y="512"/>
                </a:lnTo>
                <a:lnTo>
                  <a:pt x="170" y="265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73" name="Group 103">
            <a:extLst>
              <a:ext uri="{FF2B5EF4-FFF2-40B4-BE49-F238E27FC236}">
                <a16:creationId xmlns:a16="http://schemas.microsoft.com/office/drawing/2014/main" id="{D02E5472-F41A-4FA2-A32B-DA1A061411B2}"/>
              </a:ext>
            </a:extLst>
          </p:cNvPr>
          <p:cNvGrpSpPr>
            <a:grpSpLocks/>
          </p:cNvGrpSpPr>
          <p:nvPr/>
        </p:nvGrpSpPr>
        <p:grpSpPr bwMode="auto">
          <a:xfrm>
            <a:off x="7991475" y="4206875"/>
            <a:ext cx="377825" cy="847725"/>
            <a:chOff x="5025" y="2269"/>
            <a:chExt cx="238" cy="713"/>
          </a:xfrm>
        </p:grpSpPr>
        <p:sp>
          <p:nvSpPr>
            <p:cNvPr id="55437" name="Freeform 104">
              <a:extLst>
                <a:ext uri="{FF2B5EF4-FFF2-40B4-BE49-F238E27FC236}">
                  <a16:creationId xmlns:a16="http://schemas.microsoft.com/office/drawing/2014/main" id="{9D0F9057-AAB2-470E-8A5A-284446506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" y="2269"/>
              <a:ext cx="69" cy="363"/>
            </a:xfrm>
            <a:custGeom>
              <a:avLst/>
              <a:gdLst>
                <a:gd name="T0" fmla="*/ 0 w 69"/>
                <a:gd name="T1" fmla="*/ 362 h 363"/>
                <a:gd name="T2" fmla="*/ 42 w 69"/>
                <a:gd name="T3" fmla="*/ 54 h 363"/>
                <a:gd name="T4" fmla="*/ 45 w 69"/>
                <a:gd name="T5" fmla="*/ 38 h 363"/>
                <a:gd name="T6" fmla="*/ 47 w 69"/>
                <a:gd name="T7" fmla="*/ 25 h 363"/>
                <a:gd name="T8" fmla="*/ 50 w 69"/>
                <a:gd name="T9" fmla="*/ 15 h 363"/>
                <a:gd name="T10" fmla="*/ 58 w 69"/>
                <a:gd name="T11" fmla="*/ 6 h 363"/>
                <a:gd name="T12" fmla="*/ 68 w 69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"/>
                <a:gd name="T22" fmla="*/ 0 h 363"/>
                <a:gd name="T23" fmla="*/ 69 w 69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" h="363">
                  <a:moveTo>
                    <a:pt x="0" y="362"/>
                  </a:moveTo>
                  <a:lnTo>
                    <a:pt x="42" y="54"/>
                  </a:lnTo>
                  <a:lnTo>
                    <a:pt x="45" y="38"/>
                  </a:lnTo>
                  <a:lnTo>
                    <a:pt x="47" y="25"/>
                  </a:lnTo>
                  <a:lnTo>
                    <a:pt x="50" y="15"/>
                  </a:lnTo>
                  <a:lnTo>
                    <a:pt x="58" y="6"/>
                  </a:lnTo>
                  <a:lnTo>
                    <a:pt x="68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38" name="Freeform 105">
              <a:extLst>
                <a:ext uri="{FF2B5EF4-FFF2-40B4-BE49-F238E27FC236}">
                  <a16:creationId xmlns:a16="http://schemas.microsoft.com/office/drawing/2014/main" id="{62D16050-E056-4A8B-A516-5A0B7B05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" y="2273"/>
              <a:ext cx="168" cy="709"/>
            </a:xfrm>
            <a:custGeom>
              <a:avLst/>
              <a:gdLst>
                <a:gd name="T0" fmla="*/ 0 w 168"/>
                <a:gd name="T1" fmla="*/ 0 h 709"/>
                <a:gd name="T2" fmla="*/ 14 w 168"/>
                <a:gd name="T3" fmla="*/ 4 h 709"/>
                <a:gd name="T4" fmla="*/ 24 w 168"/>
                <a:gd name="T5" fmla="*/ 16 h 709"/>
                <a:gd name="T6" fmla="*/ 27 w 168"/>
                <a:gd name="T7" fmla="*/ 33 h 709"/>
                <a:gd name="T8" fmla="*/ 30 w 168"/>
                <a:gd name="T9" fmla="*/ 59 h 709"/>
                <a:gd name="T10" fmla="*/ 84 w 168"/>
                <a:gd name="T11" fmla="*/ 651 h 709"/>
                <a:gd name="T12" fmla="*/ 89 w 168"/>
                <a:gd name="T13" fmla="*/ 684 h 709"/>
                <a:gd name="T14" fmla="*/ 93 w 168"/>
                <a:gd name="T15" fmla="*/ 694 h 709"/>
                <a:gd name="T16" fmla="*/ 104 w 168"/>
                <a:gd name="T17" fmla="*/ 704 h 709"/>
                <a:gd name="T18" fmla="*/ 113 w 168"/>
                <a:gd name="T19" fmla="*/ 708 h 709"/>
                <a:gd name="T20" fmla="*/ 124 w 168"/>
                <a:gd name="T21" fmla="*/ 700 h 709"/>
                <a:gd name="T22" fmla="*/ 132 w 168"/>
                <a:gd name="T23" fmla="*/ 684 h 709"/>
                <a:gd name="T24" fmla="*/ 167 w 168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8"/>
                <a:gd name="T40" fmla="*/ 0 h 709"/>
                <a:gd name="T41" fmla="*/ 168 w 168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8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7" y="33"/>
                  </a:lnTo>
                  <a:lnTo>
                    <a:pt x="30" y="59"/>
                  </a:lnTo>
                  <a:lnTo>
                    <a:pt x="84" y="651"/>
                  </a:lnTo>
                  <a:lnTo>
                    <a:pt x="89" y="684"/>
                  </a:lnTo>
                  <a:lnTo>
                    <a:pt x="93" y="694"/>
                  </a:lnTo>
                  <a:lnTo>
                    <a:pt x="104" y="704"/>
                  </a:lnTo>
                  <a:lnTo>
                    <a:pt x="113" y="708"/>
                  </a:lnTo>
                  <a:lnTo>
                    <a:pt x="124" y="700"/>
                  </a:lnTo>
                  <a:lnTo>
                    <a:pt x="132" y="684"/>
                  </a:lnTo>
                  <a:lnTo>
                    <a:pt x="167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74" name="Group 106">
            <a:extLst>
              <a:ext uri="{FF2B5EF4-FFF2-40B4-BE49-F238E27FC236}">
                <a16:creationId xmlns:a16="http://schemas.microsoft.com/office/drawing/2014/main" id="{E3451EFF-B53B-4419-9864-BCEF46F37E72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5372100"/>
            <a:ext cx="376237" cy="847725"/>
            <a:chOff x="944" y="3250"/>
            <a:chExt cx="237" cy="713"/>
          </a:xfrm>
        </p:grpSpPr>
        <p:sp>
          <p:nvSpPr>
            <p:cNvPr id="55435" name="Freeform 107">
              <a:extLst>
                <a:ext uri="{FF2B5EF4-FFF2-40B4-BE49-F238E27FC236}">
                  <a16:creationId xmlns:a16="http://schemas.microsoft.com/office/drawing/2014/main" id="{B7DE0FCE-D2BC-426C-B9F9-5720B1A0F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3250"/>
              <a:ext cx="65" cy="363"/>
            </a:xfrm>
            <a:custGeom>
              <a:avLst/>
              <a:gdLst>
                <a:gd name="T0" fmla="*/ 0 w 65"/>
                <a:gd name="T1" fmla="*/ 362 h 363"/>
                <a:gd name="T2" fmla="*/ 40 w 65"/>
                <a:gd name="T3" fmla="*/ 54 h 363"/>
                <a:gd name="T4" fmla="*/ 42 w 65"/>
                <a:gd name="T5" fmla="*/ 38 h 363"/>
                <a:gd name="T6" fmla="*/ 44 w 65"/>
                <a:gd name="T7" fmla="*/ 25 h 363"/>
                <a:gd name="T8" fmla="*/ 47 w 65"/>
                <a:gd name="T9" fmla="*/ 15 h 363"/>
                <a:gd name="T10" fmla="*/ 55 w 65"/>
                <a:gd name="T11" fmla="*/ 6 h 363"/>
                <a:gd name="T12" fmla="*/ 64 w 65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63"/>
                <a:gd name="T23" fmla="*/ 65 w 65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63">
                  <a:moveTo>
                    <a:pt x="0" y="362"/>
                  </a:moveTo>
                  <a:lnTo>
                    <a:pt x="40" y="54"/>
                  </a:lnTo>
                  <a:lnTo>
                    <a:pt x="42" y="38"/>
                  </a:lnTo>
                  <a:lnTo>
                    <a:pt x="44" y="25"/>
                  </a:lnTo>
                  <a:lnTo>
                    <a:pt x="47" y="15"/>
                  </a:lnTo>
                  <a:lnTo>
                    <a:pt x="55" y="6"/>
                  </a:lnTo>
                  <a:lnTo>
                    <a:pt x="64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36" name="Freeform 108">
              <a:extLst>
                <a:ext uri="{FF2B5EF4-FFF2-40B4-BE49-F238E27FC236}">
                  <a16:creationId xmlns:a16="http://schemas.microsoft.com/office/drawing/2014/main" id="{EDC7F64D-AC14-4970-ABAA-941A7F6ED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254"/>
              <a:ext cx="171" cy="709"/>
            </a:xfrm>
            <a:custGeom>
              <a:avLst/>
              <a:gdLst>
                <a:gd name="T0" fmla="*/ 0 w 171"/>
                <a:gd name="T1" fmla="*/ 0 h 709"/>
                <a:gd name="T2" fmla="*/ 14 w 171"/>
                <a:gd name="T3" fmla="*/ 4 h 709"/>
                <a:gd name="T4" fmla="*/ 24 w 171"/>
                <a:gd name="T5" fmla="*/ 16 h 709"/>
                <a:gd name="T6" fmla="*/ 28 w 171"/>
                <a:gd name="T7" fmla="*/ 33 h 709"/>
                <a:gd name="T8" fmla="*/ 31 w 171"/>
                <a:gd name="T9" fmla="*/ 59 h 709"/>
                <a:gd name="T10" fmla="*/ 85 w 171"/>
                <a:gd name="T11" fmla="*/ 651 h 709"/>
                <a:gd name="T12" fmla="*/ 90 w 171"/>
                <a:gd name="T13" fmla="*/ 684 h 709"/>
                <a:gd name="T14" fmla="*/ 95 w 171"/>
                <a:gd name="T15" fmla="*/ 694 h 709"/>
                <a:gd name="T16" fmla="*/ 106 w 171"/>
                <a:gd name="T17" fmla="*/ 704 h 709"/>
                <a:gd name="T18" fmla="*/ 115 w 171"/>
                <a:gd name="T19" fmla="*/ 708 h 709"/>
                <a:gd name="T20" fmla="*/ 126 w 171"/>
                <a:gd name="T21" fmla="*/ 700 h 709"/>
                <a:gd name="T22" fmla="*/ 134 w 171"/>
                <a:gd name="T23" fmla="*/ 684 h 709"/>
                <a:gd name="T24" fmla="*/ 170 w 171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1"/>
                <a:gd name="T40" fmla="*/ 0 h 709"/>
                <a:gd name="T41" fmla="*/ 171 w 171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1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8" y="33"/>
                  </a:lnTo>
                  <a:lnTo>
                    <a:pt x="31" y="59"/>
                  </a:lnTo>
                  <a:lnTo>
                    <a:pt x="85" y="651"/>
                  </a:lnTo>
                  <a:lnTo>
                    <a:pt x="90" y="684"/>
                  </a:lnTo>
                  <a:lnTo>
                    <a:pt x="95" y="694"/>
                  </a:lnTo>
                  <a:lnTo>
                    <a:pt x="106" y="704"/>
                  </a:lnTo>
                  <a:lnTo>
                    <a:pt x="115" y="708"/>
                  </a:lnTo>
                  <a:lnTo>
                    <a:pt x="126" y="700"/>
                  </a:lnTo>
                  <a:lnTo>
                    <a:pt x="134" y="684"/>
                  </a:lnTo>
                  <a:lnTo>
                    <a:pt x="170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75" name="Freeform 109">
            <a:extLst>
              <a:ext uri="{FF2B5EF4-FFF2-40B4-BE49-F238E27FC236}">
                <a16:creationId xmlns:a16="http://schemas.microsoft.com/office/drawing/2014/main" id="{35F99FD3-CB90-425B-9843-5F824056ABEC}"/>
              </a:ext>
            </a:extLst>
          </p:cNvPr>
          <p:cNvSpPr>
            <a:spLocks/>
          </p:cNvSpPr>
          <p:nvPr/>
        </p:nvSpPr>
        <p:spPr bwMode="auto">
          <a:xfrm>
            <a:off x="1890713" y="5372100"/>
            <a:ext cx="104775" cy="431800"/>
          </a:xfrm>
          <a:custGeom>
            <a:avLst/>
            <a:gdLst>
              <a:gd name="T0" fmla="*/ 0 w 66"/>
              <a:gd name="T1" fmla="*/ 2147483647 h 363"/>
              <a:gd name="T2" fmla="*/ 2147483647 w 66"/>
              <a:gd name="T3" fmla="*/ 2147483647 h 363"/>
              <a:gd name="T4" fmla="*/ 2147483647 w 66"/>
              <a:gd name="T5" fmla="*/ 2147483647 h 363"/>
              <a:gd name="T6" fmla="*/ 2147483647 w 66"/>
              <a:gd name="T7" fmla="*/ 2147483647 h 363"/>
              <a:gd name="T8" fmla="*/ 2147483647 w 66"/>
              <a:gd name="T9" fmla="*/ 2147483647 h 363"/>
              <a:gd name="T10" fmla="*/ 2147483647 w 66"/>
              <a:gd name="T11" fmla="*/ 2147483647 h 363"/>
              <a:gd name="T12" fmla="*/ 2147483647 w 66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363"/>
              <a:gd name="T23" fmla="*/ 66 w 66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363">
                <a:moveTo>
                  <a:pt x="0" y="362"/>
                </a:moveTo>
                <a:lnTo>
                  <a:pt x="40" y="54"/>
                </a:lnTo>
                <a:lnTo>
                  <a:pt x="43" y="38"/>
                </a:lnTo>
                <a:lnTo>
                  <a:pt x="44" y="25"/>
                </a:lnTo>
                <a:lnTo>
                  <a:pt x="48" y="15"/>
                </a:lnTo>
                <a:lnTo>
                  <a:pt x="56" y="6"/>
                </a:lnTo>
                <a:lnTo>
                  <a:pt x="65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Freeform 110">
            <a:extLst>
              <a:ext uri="{FF2B5EF4-FFF2-40B4-BE49-F238E27FC236}">
                <a16:creationId xmlns:a16="http://schemas.microsoft.com/office/drawing/2014/main" id="{3F05B81D-8D06-4307-ADF2-1F1E2E79419E}"/>
              </a:ext>
            </a:extLst>
          </p:cNvPr>
          <p:cNvSpPr>
            <a:spLocks/>
          </p:cNvSpPr>
          <p:nvPr/>
        </p:nvSpPr>
        <p:spPr bwMode="auto">
          <a:xfrm>
            <a:off x="1997075" y="5375275"/>
            <a:ext cx="293688" cy="842963"/>
          </a:xfrm>
          <a:custGeom>
            <a:avLst/>
            <a:gdLst>
              <a:gd name="T0" fmla="*/ 0 w 185"/>
              <a:gd name="T1" fmla="*/ 2147483647 h 531"/>
              <a:gd name="T2" fmla="*/ 2147483647 w 185"/>
              <a:gd name="T3" fmla="*/ 0 h 531"/>
              <a:gd name="T4" fmla="*/ 2147483647 w 185"/>
              <a:gd name="T5" fmla="*/ 2147483647 h 531"/>
              <a:gd name="T6" fmla="*/ 2147483647 w 185"/>
              <a:gd name="T7" fmla="*/ 2147483647 h 531"/>
              <a:gd name="T8" fmla="*/ 2147483647 w 185"/>
              <a:gd name="T9" fmla="*/ 2147483647 h 531"/>
              <a:gd name="T10" fmla="*/ 2147483647 w 185"/>
              <a:gd name="T11" fmla="*/ 2147483647 h 531"/>
              <a:gd name="T12" fmla="*/ 2147483647 w 185"/>
              <a:gd name="T13" fmla="*/ 2147483647 h 531"/>
              <a:gd name="T14" fmla="*/ 2147483647 w 185"/>
              <a:gd name="T15" fmla="*/ 2147483647 h 531"/>
              <a:gd name="T16" fmla="*/ 2147483647 w 185"/>
              <a:gd name="T17" fmla="*/ 2147483647 h 531"/>
              <a:gd name="T18" fmla="*/ 2147483647 w 185"/>
              <a:gd name="T19" fmla="*/ 2147483647 h 531"/>
              <a:gd name="T20" fmla="*/ 2147483647 w 185"/>
              <a:gd name="T21" fmla="*/ 2147483647 h 531"/>
              <a:gd name="T22" fmla="*/ 2147483647 w 185"/>
              <a:gd name="T23" fmla="*/ 2147483647 h 531"/>
              <a:gd name="T24" fmla="*/ 2147483647 w 185"/>
              <a:gd name="T25" fmla="*/ 2147483647 h 5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5"/>
              <a:gd name="T40" fmla="*/ 0 h 531"/>
              <a:gd name="T41" fmla="*/ 185 w 185"/>
              <a:gd name="T42" fmla="*/ 531 h 5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5" h="531">
                <a:moveTo>
                  <a:pt x="0" y="1"/>
                </a:moveTo>
                <a:lnTo>
                  <a:pt x="8" y="0"/>
                </a:lnTo>
                <a:lnTo>
                  <a:pt x="24" y="13"/>
                </a:lnTo>
                <a:lnTo>
                  <a:pt x="28" y="26"/>
                </a:lnTo>
                <a:lnTo>
                  <a:pt x="31" y="45"/>
                </a:lnTo>
                <a:lnTo>
                  <a:pt x="85" y="489"/>
                </a:lnTo>
                <a:lnTo>
                  <a:pt x="90" y="513"/>
                </a:lnTo>
                <a:lnTo>
                  <a:pt x="95" y="521"/>
                </a:lnTo>
                <a:lnTo>
                  <a:pt x="106" y="528"/>
                </a:lnTo>
                <a:lnTo>
                  <a:pt x="115" y="531"/>
                </a:lnTo>
                <a:lnTo>
                  <a:pt x="126" y="525"/>
                </a:lnTo>
                <a:lnTo>
                  <a:pt x="134" y="513"/>
                </a:lnTo>
                <a:lnTo>
                  <a:pt x="185" y="25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77" name="Group 111">
            <a:extLst>
              <a:ext uri="{FF2B5EF4-FFF2-40B4-BE49-F238E27FC236}">
                <a16:creationId xmlns:a16="http://schemas.microsoft.com/office/drawing/2014/main" id="{75708859-A33D-46AA-9E5C-EBB4DCC58638}"/>
              </a:ext>
            </a:extLst>
          </p:cNvPr>
          <p:cNvGrpSpPr>
            <a:grpSpLocks/>
          </p:cNvGrpSpPr>
          <p:nvPr/>
        </p:nvGrpSpPr>
        <p:grpSpPr bwMode="auto">
          <a:xfrm>
            <a:off x="2293938" y="5372100"/>
            <a:ext cx="376237" cy="847725"/>
            <a:chOff x="1436" y="3250"/>
            <a:chExt cx="237" cy="713"/>
          </a:xfrm>
        </p:grpSpPr>
        <p:sp>
          <p:nvSpPr>
            <p:cNvPr id="55433" name="Freeform 112">
              <a:extLst>
                <a:ext uri="{FF2B5EF4-FFF2-40B4-BE49-F238E27FC236}">
                  <a16:creationId xmlns:a16="http://schemas.microsoft.com/office/drawing/2014/main" id="{974F8AFC-CAA6-4AF7-8ADB-1ECA2D6FD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3600"/>
              <a:ext cx="65" cy="363"/>
            </a:xfrm>
            <a:custGeom>
              <a:avLst/>
              <a:gdLst>
                <a:gd name="T0" fmla="*/ 0 w 65"/>
                <a:gd name="T1" fmla="*/ 0 h 363"/>
                <a:gd name="T2" fmla="*/ 40 w 65"/>
                <a:gd name="T3" fmla="*/ 308 h 363"/>
                <a:gd name="T4" fmla="*/ 42 w 65"/>
                <a:gd name="T5" fmla="*/ 324 h 363"/>
                <a:gd name="T6" fmla="*/ 44 w 65"/>
                <a:gd name="T7" fmla="*/ 337 h 363"/>
                <a:gd name="T8" fmla="*/ 47 w 65"/>
                <a:gd name="T9" fmla="*/ 347 h 363"/>
                <a:gd name="T10" fmla="*/ 55 w 65"/>
                <a:gd name="T11" fmla="*/ 356 h 363"/>
                <a:gd name="T12" fmla="*/ 64 w 65"/>
                <a:gd name="T13" fmla="*/ 362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5"/>
                <a:gd name="T22" fmla="*/ 0 h 363"/>
                <a:gd name="T23" fmla="*/ 65 w 65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5" h="363">
                  <a:moveTo>
                    <a:pt x="0" y="0"/>
                  </a:moveTo>
                  <a:lnTo>
                    <a:pt x="40" y="308"/>
                  </a:lnTo>
                  <a:lnTo>
                    <a:pt x="42" y="324"/>
                  </a:lnTo>
                  <a:lnTo>
                    <a:pt x="44" y="337"/>
                  </a:lnTo>
                  <a:lnTo>
                    <a:pt x="47" y="347"/>
                  </a:lnTo>
                  <a:lnTo>
                    <a:pt x="55" y="356"/>
                  </a:lnTo>
                  <a:lnTo>
                    <a:pt x="64" y="362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34" name="Freeform 113">
              <a:extLst>
                <a:ext uri="{FF2B5EF4-FFF2-40B4-BE49-F238E27FC236}">
                  <a16:creationId xmlns:a16="http://schemas.microsoft.com/office/drawing/2014/main" id="{C6BFE6CC-763A-4DD7-9E2B-7683D3E75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3250"/>
              <a:ext cx="171" cy="709"/>
            </a:xfrm>
            <a:custGeom>
              <a:avLst/>
              <a:gdLst>
                <a:gd name="T0" fmla="*/ 0 w 171"/>
                <a:gd name="T1" fmla="*/ 708 h 709"/>
                <a:gd name="T2" fmla="*/ 14 w 171"/>
                <a:gd name="T3" fmla="*/ 704 h 709"/>
                <a:gd name="T4" fmla="*/ 24 w 171"/>
                <a:gd name="T5" fmla="*/ 692 h 709"/>
                <a:gd name="T6" fmla="*/ 28 w 171"/>
                <a:gd name="T7" fmla="*/ 675 h 709"/>
                <a:gd name="T8" fmla="*/ 31 w 171"/>
                <a:gd name="T9" fmla="*/ 649 h 709"/>
                <a:gd name="T10" fmla="*/ 85 w 171"/>
                <a:gd name="T11" fmla="*/ 57 h 709"/>
                <a:gd name="T12" fmla="*/ 90 w 171"/>
                <a:gd name="T13" fmla="*/ 24 h 709"/>
                <a:gd name="T14" fmla="*/ 95 w 171"/>
                <a:gd name="T15" fmla="*/ 14 h 709"/>
                <a:gd name="T16" fmla="*/ 106 w 171"/>
                <a:gd name="T17" fmla="*/ 4 h 709"/>
                <a:gd name="T18" fmla="*/ 115 w 171"/>
                <a:gd name="T19" fmla="*/ 0 h 709"/>
                <a:gd name="T20" fmla="*/ 126 w 171"/>
                <a:gd name="T21" fmla="*/ 8 h 709"/>
                <a:gd name="T22" fmla="*/ 134 w 171"/>
                <a:gd name="T23" fmla="*/ 24 h 709"/>
                <a:gd name="T24" fmla="*/ 170 w 171"/>
                <a:gd name="T25" fmla="*/ 328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1"/>
                <a:gd name="T40" fmla="*/ 0 h 709"/>
                <a:gd name="T41" fmla="*/ 171 w 171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1" h="709">
                  <a:moveTo>
                    <a:pt x="0" y="708"/>
                  </a:moveTo>
                  <a:lnTo>
                    <a:pt x="14" y="704"/>
                  </a:lnTo>
                  <a:lnTo>
                    <a:pt x="24" y="692"/>
                  </a:lnTo>
                  <a:lnTo>
                    <a:pt x="28" y="675"/>
                  </a:lnTo>
                  <a:lnTo>
                    <a:pt x="31" y="649"/>
                  </a:lnTo>
                  <a:lnTo>
                    <a:pt x="85" y="57"/>
                  </a:lnTo>
                  <a:lnTo>
                    <a:pt x="90" y="24"/>
                  </a:lnTo>
                  <a:lnTo>
                    <a:pt x="95" y="14"/>
                  </a:lnTo>
                  <a:lnTo>
                    <a:pt x="106" y="4"/>
                  </a:lnTo>
                  <a:lnTo>
                    <a:pt x="115" y="0"/>
                  </a:lnTo>
                  <a:lnTo>
                    <a:pt x="126" y="8"/>
                  </a:lnTo>
                  <a:lnTo>
                    <a:pt x="134" y="24"/>
                  </a:lnTo>
                  <a:lnTo>
                    <a:pt x="170" y="328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78" name="Freeform 114">
            <a:extLst>
              <a:ext uri="{FF2B5EF4-FFF2-40B4-BE49-F238E27FC236}">
                <a16:creationId xmlns:a16="http://schemas.microsoft.com/office/drawing/2014/main" id="{BBE25266-815D-4A09-8ED7-E5A5B0FF66EA}"/>
              </a:ext>
            </a:extLst>
          </p:cNvPr>
          <p:cNvSpPr>
            <a:spLocks/>
          </p:cNvSpPr>
          <p:nvPr/>
        </p:nvSpPr>
        <p:spPr bwMode="auto">
          <a:xfrm>
            <a:off x="2671763" y="5788025"/>
            <a:ext cx="104775" cy="431800"/>
          </a:xfrm>
          <a:custGeom>
            <a:avLst/>
            <a:gdLst>
              <a:gd name="T0" fmla="*/ 0 w 66"/>
              <a:gd name="T1" fmla="*/ 0 h 363"/>
              <a:gd name="T2" fmla="*/ 2147483647 w 66"/>
              <a:gd name="T3" fmla="*/ 2147483647 h 363"/>
              <a:gd name="T4" fmla="*/ 2147483647 w 66"/>
              <a:gd name="T5" fmla="*/ 2147483647 h 363"/>
              <a:gd name="T6" fmla="*/ 2147483647 w 66"/>
              <a:gd name="T7" fmla="*/ 2147483647 h 363"/>
              <a:gd name="T8" fmla="*/ 2147483647 w 66"/>
              <a:gd name="T9" fmla="*/ 2147483647 h 363"/>
              <a:gd name="T10" fmla="*/ 2147483647 w 66"/>
              <a:gd name="T11" fmla="*/ 2147483647 h 363"/>
              <a:gd name="T12" fmla="*/ 2147483647 w 66"/>
              <a:gd name="T13" fmla="*/ 2147483647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"/>
              <a:gd name="T22" fmla="*/ 0 h 363"/>
              <a:gd name="T23" fmla="*/ 66 w 66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" h="363">
                <a:moveTo>
                  <a:pt x="0" y="0"/>
                </a:moveTo>
                <a:lnTo>
                  <a:pt x="40" y="308"/>
                </a:lnTo>
                <a:lnTo>
                  <a:pt x="43" y="324"/>
                </a:lnTo>
                <a:lnTo>
                  <a:pt x="44" y="337"/>
                </a:lnTo>
                <a:lnTo>
                  <a:pt x="48" y="347"/>
                </a:lnTo>
                <a:lnTo>
                  <a:pt x="56" y="356"/>
                </a:lnTo>
                <a:lnTo>
                  <a:pt x="65" y="362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Freeform 115">
            <a:extLst>
              <a:ext uri="{FF2B5EF4-FFF2-40B4-BE49-F238E27FC236}">
                <a16:creationId xmlns:a16="http://schemas.microsoft.com/office/drawing/2014/main" id="{57C060D5-3A51-4C70-A570-842C7F165EBB}"/>
              </a:ext>
            </a:extLst>
          </p:cNvPr>
          <p:cNvSpPr>
            <a:spLocks/>
          </p:cNvSpPr>
          <p:nvPr/>
        </p:nvSpPr>
        <p:spPr bwMode="auto">
          <a:xfrm>
            <a:off x="2778125" y="5372100"/>
            <a:ext cx="288925" cy="841375"/>
          </a:xfrm>
          <a:custGeom>
            <a:avLst/>
            <a:gdLst>
              <a:gd name="T0" fmla="*/ 0 w 182"/>
              <a:gd name="T1" fmla="*/ 2147483647 h 530"/>
              <a:gd name="T2" fmla="*/ 2147483647 w 182"/>
              <a:gd name="T3" fmla="*/ 2147483647 h 530"/>
              <a:gd name="T4" fmla="*/ 2147483647 w 182"/>
              <a:gd name="T5" fmla="*/ 2147483647 h 530"/>
              <a:gd name="T6" fmla="*/ 2147483647 w 182"/>
              <a:gd name="T7" fmla="*/ 2147483647 h 530"/>
              <a:gd name="T8" fmla="*/ 2147483647 w 182"/>
              <a:gd name="T9" fmla="*/ 2147483647 h 530"/>
              <a:gd name="T10" fmla="*/ 2147483647 w 182"/>
              <a:gd name="T11" fmla="*/ 2147483647 h 530"/>
              <a:gd name="T12" fmla="*/ 2147483647 w 182"/>
              <a:gd name="T13" fmla="*/ 2147483647 h 530"/>
              <a:gd name="T14" fmla="*/ 2147483647 w 182"/>
              <a:gd name="T15" fmla="*/ 2147483647 h 530"/>
              <a:gd name="T16" fmla="*/ 2147483647 w 182"/>
              <a:gd name="T17" fmla="*/ 2147483647 h 530"/>
              <a:gd name="T18" fmla="*/ 2147483647 w 182"/>
              <a:gd name="T19" fmla="*/ 0 h 530"/>
              <a:gd name="T20" fmla="*/ 2147483647 w 182"/>
              <a:gd name="T21" fmla="*/ 2147483647 h 530"/>
              <a:gd name="T22" fmla="*/ 2147483647 w 182"/>
              <a:gd name="T23" fmla="*/ 2147483647 h 530"/>
              <a:gd name="T24" fmla="*/ 2147483647 w 182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82"/>
              <a:gd name="T40" fmla="*/ 0 h 530"/>
              <a:gd name="T41" fmla="*/ 182 w 182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82" h="530">
                <a:moveTo>
                  <a:pt x="0" y="530"/>
                </a:moveTo>
                <a:lnTo>
                  <a:pt x="14" y="527"/>
                </a:lnTo>
                <a:lnTo>
                  <a:pt x="24" y="518"/>
                </a:lnTo>
                <a:lnTo>
                  <a:pt x="28" y="506"/>
                </a:lnTo>
                <a:lnTo>
                  <a:pt x="31" y="486"/>
                </a:lnTo>
                <a:lnTo>
                  <a:pt x="85" y="43"/>
                </a:lnTo>
                <a:lnTo>
                  <a:pt x="90" y="18"/>
                </a:lnTo>
                <a:lnTo>
                  <a:pt x="95" y="10"/>
                </a:lnTo>
                <a:lnTo>
                  <a:pt x="106" y="3"/>
                </a:lnTo>
                <a:lnTo>
                  <a:pt x="115" y="0"/>
                </a:lnTo>
                <a:lnTo>
                  <a:pt x="126" y="6"/>
                </a:lnTo>
                <a:lnTo>
                  <a:pt x="134" y="18"/>
                </a:lnTo>
                <a:lnTo>
                  <a:pt x="182" y="29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Freeform 116">
            <a:extLst>
              <a:ext uri="{FF2B5EF4-FFF2-40B4-BE49-F238E27FC236}">
                <a16:creationId xmlns:a16="http://schemas.microsoft.com/office/drawing/2014/main" id="{E55E8290-843C-4223-83DE-B8D4C14A4EE5}"/>
              </a:ext>
            </a:extLst>
          </p:cNvPr>
          <p:cNvSpPr>
            <a:spLocks/>
          </p:cNvSpPr>
          <p:nvPr/>
        </p:nvSpPr>
        <p:spPr bwMode="auto">
          <a:xfrm>
            <a:off x="3076575" y="5375275"/>
            <a:ext cx="111125" cy="457200"/>
          </a:xfrm>
          <a:custGeom>
            <a:avLst/>
            <a:gdLst>
              <a:gd name="T0" fmla="*/ 0 w 70"/>
              <a:gd name="T1" fmla="*/ 2147483647 h 288"/>
              <a:gd name="T2" fmla="*/ 2147483647 w 70"/>
              <a:gd name="T3" fmla="*/ 2147483647 h 288"/>
              <a:gd name="T4" fmla="*/ 2147483647 w 70"/>
              <a:gd name="T5" fmla="*/ 2147483647 h 288"/>
              <a:gd name="T6" fmla="*/ 2147483647 w 70"/>
              <a:gd name="T7" fmla="*/ 2147483647 h 288"/>
              <a:gd name="T8" fmla="*/ 2147483647 w 70"/>
              <a:gd name="T9" fmla="*/ 2147483647 h 288"/>
              <a:gd name="T10" fmla="*/ 2147483647 w 70"/>
              <a:gd name="T11" fmla="*/ 2147483647 h 288"/>
              <a:gd name="T12" fmla="*/ 2147483647 w 70"/>
              <a:gd name="T13" fmla="*/ 0 h 2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0"/>
              <a:gd name="T22" fmla="*/ 0 h 288"/>
              <a:gd name="T23" fmla="*/ 70 w 70"/>
              <a:gd name="T24" fmla="*/ 288 h 28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0" h="288">
                <a:moveTo>
                  <a:pt x="0" y="288"/>
                </a:moveTo>
                <a:lnTo>
                  <a:pt x="46" y="40"/>
                </a:lnTo>
                <a:lnTo>
                  <a:pt x="48" y="28"/>
                </a:lnTo>
                <a:lnTo>
                  <a:pt x="50" y="19"/>
                </a:lnTo>
                <a:lnTo>
                  <a:pt x="53" y="11"/>
                </a:lnTo>
                <a:lnTo>
                  <a:pt x="61" y="4"/>
                </a:lnTo>
                <a:lnTo>
                  <a:pt x="70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Freeform 117">
            <a:extLst>
              <a:ext uri="{FF2B5EF4-FFF2-40B4-BE49-F238E27FC236}">
                <a16:creationId xmlns:a16="http://schemas.microsoft.com/office/drawing/2014/main" id="{69E0FE88-5AB7-4C12-A3A9-77229CE5CAA2}"/>
              </a:ext>
            </a:extLst>
          </p:cNvPr>
          <p:cNvSpPr>
            <a:spLocks/>
          </p:cNvSpPr>
          <p:nvPr/>
        </p:nvSpPr>
        <p:spPr bwMode="auto">
          <a:xfrm>
            <a:off x="3190875" y="5376863"/>
            <a:ext cx="273050" cy="842962"/>
          </a:xfrm>
          <a:custGeom>
            <a:avLst/>
            <a:gdLst>
              <a:gd name="T0" fmla="*/ 0 w 172"/>
              <a:gd name="T1" fmla="*/ 0 h 709"/>
              <a:gd name="T2" fmla="*/ 2147483647 w 172"/>
              <a:gd name="T3" fmla="*/ 2147483647 h 709"/>
              <a:gd name="T4" fmla="*/ 2147483647 w 172"/>
              <a:gd name="T5" fmla="*/ 2147483647 h 709"/>
              <a:gd name="T6" fmla="*/ 2147483647 w 172"/>
              <a:gd name="T7" fmla="*/ 2147483647 h 709"/>
              <a:gd name="T8" fmla="*/ 2147483647 w 172"/>
              <a:gd name="T9" fmla="*/ 2147483647 h 709"/>
              <a:gd name="T10" fmla="*/ 2147483647 w 172"/>
              <a:gd name="T11" fmla="*/ 2147483647 h 709"/>
              <a:gd name="T12" fmla="*/ 2147483647 w 172"/>
              <a:gd name="T13" fmla="*/ 2147483647 h 709"/>
              <a:gd name="T14" fmla="*/ 2147483647 w 172"/>
              <a:gd name="T15" fmla="*/ 2147483647 h 709"/>
              <a:gd name="T16" fmla="*/ 2147483647 w 172"/>
              <a:gd name="T17" fmla="*/ 2147483647 h 709"/>
              <a:gd name="T18" fmla="*/ 2147483647 w 172"/>
              <a:gd name="T19" fmla="*/ 2147483647 h 709"/>
              <a:gd name="T20" fmla="*/ 2147483647 w 172"/>
              <a:gd name="T21" fmla="*/ 2147483647 h 709"/>
              <a:gd name="T22" fmla="*/ 2147483647 w 172"/>
              <a:gd name="T23" fmla="*/ 2147483647 h 709"/>
              <a:gd name="T24" fmla="*/ 2147483647 w 172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2"/>
              <a:gd name="T40" fmla="*/ 0 h 709"/>
              <a:gd name="T41" fmla="*/ 172 w 172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2" h="709">
                <a:moveTo>
                  <a:pt x="0" y="0"/>
                </a:moveTo>
                <a:lnTo>
                  <a:pt x="14" y="4"/>
                </a:lnTo>
                <a:lnTo>
                  <a:pt x="24" y="16"/>
                </a:lnTo>
                <a:lnTo>
                  <a:pt x="28" y="33"/>
                </a:lnTo>
                <a:lnTo>
                  <a:pt x="31" y="59"/>
                </a:lnTo>
                <a:lnTo>
                  <a:pt x="86" y="651"/>
                </a:lnTo>
                <a:lnTo>
                  <a:pt x="91" y="684"/>
                </a:lnTo>
                <a:lnTo>
                  <a:pt x="95" y="694"/>
                </a:lnTo>
                <a:lnTo>
                  <a:pt x="106" y="704"/>
                </a:lnTo>
                <a:lnTo>
                  <a:pt x="115" y="708"/>
                </a:lnTo>
                <a:lnTo>
                  <a:pt x="127" y="700"/>
                </a:lnTo>
                <a:lnTo>
                  <a:pt x="135" y="684"/>
                </a:lnTo>
                <a:lnTo>
                  <a:pt x="171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Freeform 118">
            <a:extLst>
              <a:ext uri="{FF2B5EF4-FFF2-40B4-BE49-F238E27FC236}">
                <a16:creationId xmlns:a16="http://schemas.microsoft.com/office/drawing/2014/main" id="{A1D5C3FD-1F03-442E-B355-F0793766F3D0}"/>
              </a:ext>
            </a:extLst>
          </p:cNvPr>
          <p:cNvSpPr>
            <a:spLocks/>
          </p:cNvSpPr>
          <p:nvPr/>
        </p:nvSpPr>
        <p:spPr bwMode="auto">
          <a:xfrm>
            <a:off x="3467100" y="5386388"/>
            <a:ext cx="101600" cy="430212"/>
          </a:xfrm>
          <a:custGeom>
            <a:avLst/>
            <a:gdLst>
              <a:gd name="T0" fmla="*/ 0 w 64"/>
              <a:gd name="T1" fmla="*/ 2147483647 h 363"/>
              <a:gd name="T2" fmla="*/ 2147483647 w 64"/>
              <a:gd name="T3" fmla="*/ 2147483647 h 363"/>
              <a:gd name="T4" fmla="*/ 2147483647 w 64"/>
              <a:gd name="T5" fmla="*/ 2147483647 h 363"/>
              <a:gd name="T6" fmla="*/ 2147483647 w 64"/>
              <a:gd name="T7" fmla="*/ 2147483647 h 363"/>
              <a:gd name="T8" fmla="*/ 2147483647 w 64"/>
              <a:gd name="T9" fmla="*/ 2147483647 h 363"/>
              <a:gd name="T10" fmla="*/ 2147483647 w 64"/>
              <a:gd name="T11" fmla="*/ 2147483647 h 363"/>
              <a:gd name="T12" fmla="*/ 2147483647 w 64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363"/>
              <a:gd name="T23" fmla="*/ 64 w 64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363">
                <a:moveTo>
                  <a:pt x="0" y="362"/>
                </a:moveTo>
                <a:lnTo>
                  <a:pt x="39" y="54"/>
                </a:lnTo>
                <a:lnTo>
                  <a:pt x="41" y="38"/>
                </a:lnTo>
                <a:lnTo>
                  <a:pt x="43" y="25"/>
                </a:lnTo>
                <a:lnTo>
                  <a:pt x="46" y="15"/>
                </a:lnTo>
                <a:lnTo>
                  <a:pt x="54" y="6"/>
                </a:lnTo>
                <a:lnTo>
                  <a:pt x="63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Freeform 119">
            <a:extLst>
              <a:ext uri="{FF2B5EF4-FFF2-40B4-BE49-F238E27FC236}">
                <a16:creationId xmlns:a16="http://schemas.microsoft.com/office/drawing/2014/main" id="{32BE6624-BC10-4CF8-B023-F966B8CE85AC}"/>
              </a:ext>
            </a:extLst>
          </p:cNvPr>
          <p:cNvSpPr>
            <a:spLocks/>
          </p:cNvSpPr>
          <p:nvPr/>
        </p:nvSpPr>
        <p:spPr bwMode="auto">
          <a:xfrm>
            <a:off x="3573463" y="5383213"/>
            <a:ext cx="279400" cy="841375"/>
          </a:xfrm>
          <a:custGeom>
            <a:avLst/>
            <a:gdLst>
              <a:gd name="T0" fmla="*/ 0 w 176"/>
              <a:gd name="T1" fmla="*/ 0 h 708"/>
              <a:gd name="T2" fmla="*/ 2147483647 w 176"/>
              <a:gd name="T3" fmla="*/ 2147483647 h 708"/>
              <a:gd name="T4" fmla="*/ 2147483647 w 176"/>
              <a:gd name="T5" fmla="*/ 2147483647 h 708"/>
              <a:gd name="T6" fmla="*/ 2147483647 w 176"/>
              <a:gd name="T7" fmla="*/ 2147483647 h 708"/>
              <a:gd name="T8" fmla="*/ 2147483647 w 176"/>
              <a:gd name="T9" fmla="*/ 2147483647 h 708"/>
              <a:gd name="T10" fmla="*/ 2147483647 w 176"/>
              <a:gd name="T11" fmla="*/ 2147483647 h 708"/>
              <a:gd name="T12" fmla="*/ 2147483647 w 176"/>
              <a:gd name="T13" fmla="*/ 2147483647 h 708"/>
              <a:gd name="T14" fmla="*/ 2147483647 w 176"/>
              <a:gd name="T15" fmla="*/ 2147483647 h 708"/>
              <a:gd name="T16" fmla="*/ 2147483647 w 176"/>
              <a:gd name="T17" fmla="*/ 2147483647 h 708"/>
              <a:gd name="T18" fmla="*/ 2147483647 w 176"/>
              <a:gd name="T19" fmla="*/ 2147483647 h 708"/>
              <a:gd name="T20" fmla="*/ 2147483647 w 176"/>
              <a:gd name="T21" fmla="*/ 2147483647 h 708"/>
              <a:gd name="T22" fmla="*/ 2147483647 w 176"/>
              <a:gd name="T23" fmla="*/ 2147483647 h 708"/>
              <a:gd name="T24" fmla="*/ 2147483647 w 176"/>
              <a:gd name="T25" fmla="*/ 2147483647 h 7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6"/>
              <a:gd name="T40" fmla="*/ 0 h 708"/>
              <a:gd name="T41" fmla="*/ 176 w 176"/>
              <a:gd name="T42" fmla="*/ 708 h 7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6" h="708">
                <a:moveTo>
                  <a:pt x="0" y="0"/>
                </a:moveTo>
                <a:lnTo>
                  <a:pt x="15" y="4"/>
                </a:lnTo>
                <a:lnTo>
                  <a:pt x="25" y="16"/>
                </a:lnTo>
                <a:lnTo>
                  <a:pt x="28" y="33"/>
                </a:lnTo>
                <a:lnTo>
                  <a:pt x="32" y="59"/>
                </a:lnTo>
                <a:lnTo>
                  <a:pt x="88" y="650"/>
                </a:lnTo>
                <a:lnTo>
                  <a:pt x="93" y="683"/>
                </a:lnTo>
                <a:lnTo>
                  <a:pt x="97" y="693"/>
                </a:lnTo>
                <a:lnTo>
                  <a:pt x="109" y="703"/>
                </a:lnTo>
                <a:lnTo>
                  <a:pt x="118" y="707"/>
                </a:lnTo>
                <a:lnTo>
                  <a:pt x="130" y="699"/>
                </a:lnTo>
                <a:lnTo>
                  <a:pt x="138" y="683"/>
                </a:lnTo>
                <a:lnTo>
                  <a:pt x="175" y="379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Freeform 120">
            <a:extLst>
              <a:ext uri="{FF2B5EF4-FFF2-40B4-BE49-F238E27FC236}">
                <a16:creationId xmlns:a16="http://schemas.microsoft.com/office/drawing/2014/main" id="{BE4BC52C-1E7B-446E-9959-0E2FD86C3E20}"/>
              </a:ext>
            </a:extLst>
          </p:cNvPr>
          <p:cNvSpPr>
            <a:spLocks/>
          </p:cNvSpPr>
          <p:nvPr/>
        </p:nvSpPr>
        <p:spPr bwMode="auto">
          <a:xfrm>
            <a:off x="3854450" y="5392738"/>
            <a:ext cx="106363" cy="431800"/>
          </a:xfrm>
          <a:custGeom>
            <a:avLst/>
            <a:gdLst>
              <a:gd name="T0" fmla="*/ 0 w 67"/>
              <a:gd name="T1" fmla="*/ 2147483647 h 363"/>
              <a:gd name="T2" fmla="*/ 2147483647 w 67"/>
              <a:gd name="T3" fmla="*/ 2147483647 h 363"/>
              <a:gd name="T4" fmla="*/ 2147483647 w 67"/>
              <a:gd name="T5" fmla="*/ 2147483647 h 363"/>
              <a:gd name="T6" fmla="*/ 2147483647 w 67"/>
              <a:gd name="T7" fmla="*/ 2147483647 h 363"/>
              <a:gd name="T8" fmla="*/ 2147483647 w 67"/>
              <a:gd name="T9" fmla="*/ 2147483647 h 363"/>
              <a:gd name="T10" fmla="*/ 2147483647 w 67"/>
              <a:gd name="T11" fmla="*/ 2147483647 h 363"/>
              <a:gd name="T12" fmla="*/ 2147483647 w 67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"/>
              <a:gd name="T22" fmla="*/ 0 h 363"/>
              <a:gd name="T23" fmla="*/ 67 w 67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7" h="363">
                <a:moveTo>
                  <a:pt x="0" y="362"/>
                </a:moveTo>
                <a:lnTo>
                  <a:pt x="41" y="54"/>
                </a:lnTo>
                <a:lnTo>
                  <a:pt x="43" y="38"/>
                </a:lnTo>
                <a:lnTo>
                  <a:pt x="45" y="25"/>
                </a:lnTo>
                <a:lnTo>
                  <a:pt x="49" y="15"/>
                </a:lnTo>
                <a:lnTo>
                  <a:pt x="56" y="6"/>
                </a:lnTo>
                <a:lnTo>
                  <a:pt x="66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Freeform 121">
            <a:extLst>
              <a:ext uri="{FF2B5EF4-FFF2-40B4-BE49-F238E27FC236}">
                <a16:creationId xmlns:a16="http://schemas.microsoft.com/office/drawing/2014/main" id="{E62B2E52-DD1D-4A15-8DE6-8A43AE29EF52}"/>
              </a:ext>
            </a:extLst>
          </p:cNvPr>
          <p:cNvSpPr>
            <a:spLocks/>
          </p:cNvSpPr>
          <p:nvPr/>
        </p:nvSpPr>
        <p:spPr bwMode="auto">
          <a:xfrm>
            <a:off x="3967163" y="5391150"/>
            <a:ext cx="266700" cy="841375"/>
          </a:xfrm>
          <a:custGeom>
            <a:avLst/>
            <a:gdLst>
              <a:gd name="T0" fmla="*/ 0 w 168"/>
              <a:gd name="T1" fmla="*/ 0 h 709"/>
              <a:gd name="T2" fmla="*/ 2147483647 w 168"/>
              <a:gd name="T3" fmla="*/ 2147483647 h 709"/>
              <a:gd name="T4" fmla="*/ 2147483647 w 168"/>
              <a:gd name="T5" fmla="*/ 2147483647 h 709"/>
              <a:gd name="T6" fmla="*/ 2147483647 w 168"/>
              <a:gd name="T7" fmla="*/ 2147483647 h 709"/>
              <a:gd name="T8" fmla="*/ 2147483647 w 168"/>
              <a:gd name="T9" fmla="*/ 2147483647 h 709"/>
              <a:gd name="T10" fmla="*/ 2147483647 w 168"/>
              <a:gd name="T11" fmla="*/ 2147483647 h 709"/>
              <a:gd name="T12" fmla="*/ 2147483647 w 168"/>
              <a:gd name="T13" fmla="*/ 2147483647 h 709"/>
              <a:gd name="T14" fmla="*/ 2147483647 w 168"/>
              <a:gd name="T15" fmla="*/ 2147483647 h 709"/>
              <a:gd name="T16" fmla="*/ 2147483647 w 168"/>
              <a:gd name="T17" fmla="*/ 2147483647 h 709"/>
              <a:gd name="T18" fmla="*/ 2147483647 w 168"/>
              <a:gd name="T19" fmla="*/ 2147483647 h 709"/>
              <a:gd name="T20" fmla="*/ 2147483647 w 168"/>
              <a:gd name="T21" fmla="*/ 2147483647 h 709"/>
              <a:gd name="T22" fmla="*/ 2147483647 w 168"/>
              <a:gd name="T23" fmla="*/ 2147483647 h 709"/>
              <a:gd name="T24" fmla="*/ 2147483647 w 168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709"/>
              <a:gd name="T41" fmla="*/ 168 w 168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709">
                <a:moveTo>
                  <a:pt x="0" y="0"/>
                </a:moveTo>
                <a:lnTo>
                  <a:pt x="14" y="4"/>
                </a:lnTo>
                <a:lnTo>
                  <a:pt x="24" y="16"/>
                </a:lnTo>
                <a:lnTo>
                  <a:pt x="27" y="33"/>
                </a:lnTo>
                <a:lnTo>
                  <a:pt x="30" y="59"/>
                </a:lnTo>
                <a:lnTo>
                  <a:pt x="84" y="651"/>
                </a:lnTo>
                <a:lnTo>
                  <a:pt x="89" y="684"/>
                </a:lnTo>
                <a:lnTo>
                  <a:pt x="93" y="694"/>
                </a:lnTo>
                <a:lnTo>
                  <a:pt x="104" y="704"/>
                </a:lnTo>
                <a:lnTo>
                  <a:pt x="113" y="708"/>
                </a:lnTo>
                <a:lnTo>
                  <a:pt x="124" y="700"/>
                </a:lnTo>
                <a:lnTo>
                  <a:pt x="132" y="684"/>
                </a:lnTo>
                <a:lnTo>
                  <a:pt x="167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Freeform 122">
            <a:extLst>
              <a:ext uri="{FF2B5EF4-FFF2-40B4-BE49-F238E27FC236}">
                <a16:creationId xmlns:a16="http://schemas.microsoft.com/office/drawing/2014/main" id="{EAC96E91-DBFA-40FE-BC12-9280A1FE017B}"/>
              </a:ext>
            </a:extLst>
          </p:cNvPr>
          <p:cNvSpPr>
            <a:spLocks/>
          </p:cNvSpPr>
          <p:nvPr/>
        </p:nvSpPr>
        <p:spPr bwMode="auto">
          <a:xfrm>
            <a:off x="4235450" y="5392738"/>
            <a:ext cx="109538" cy="431800"/>
          </a:xfrm>
          <a:custGeom>
            <a:avLst/>
            <a:gdLst>
              <a:gd name="T0" fmla="*/ 0 w 69"/>
              <a:gd name="T1" fmla="*/ 2147483647 h 363"/>
              <a:gd name="T2" fmla="*/ 2147483647 w 69"/>
              <a:gd name="T3" fmla="*/ 2147483647 h 363"/>
              <a:gd name="T4" fmla="*/ 2147483647 w 69"/>
              <a:gd name="T5" fmla="*/ 2147483647 h 363"/>
              <a:gd name="T6" fmla="*/ 2147483647 w 69"/>
              <a:gd name="T7" fmla="*/ 2147483647 h 363"/>
              <a:gd name="T8" fmla="*/ 2147483647 w 69"/>
              <a:gd name="T9" fmla="*/ 2147483647 h 363"/>
              <a:gd name="T10" fmla="*/ 2147483647 w 69"/>
              <a:gd name="T11" fmla="*/ 2147483647 h 363"/>
              <a:gd name="T12" fmla="*/ 2147483647 w 69"/>
              <a:gd name="T13" fmla="*/ 0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9"/>
              <a:gd name="T22" fmla="*/ 0 h 363"/>
              <a:gd name="T23" fmla="*/ 69 w 69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9" h="363">
                <a:moveTo>
                  <a:pt x="0" y="362"/>
                </a:moveTo>
                <a:lnTo>
                  <a:pt x="42" y="54"/>
                </a:lnTo>
                <a:lnTo>
                  <a:pt x="45" y="38"/>
                </a:lnTo>
                <a:lnTo>
                  <a:pt x="47" y="25"/>
                </a:lnTo>
                <a:lnTo>
                  <a:pt x="50" y="15"/>
                </a:lnTo>
                <a:lnTo>
                  <a:pt x="58" y="6"/>
                </a:lnTo>
                <a:lnTo>
                  <a:pt x="68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Freeform 123">
            <a:extLst>
              <a:ext uri="{FF2B5EF4-FFF2-40B4-BE49-F238E27FC236}">
                <a16:creationId xmlns:a16="http://schemas.microsoft.com/office/drawing/2014/main" id="{FA62AF7A-1066-4BB5-BEBA-AE1DB98E824D}"/>
              </a:ext>
            </a:extLst>
          </p:cNvPr>
          <p:cNvSpPr>
            <a:spLocks/>
          </p:cNvSpPr>
          <p:nvPr/>
        </p:nvSpPr>
        <p:spPr bwMode="auto">
          <a:xfrm>
            <a:off x="4349750" y="5387975"/>
            <a:ext cx="266700" cy="842963"/>
          </a:xfrm>
          <a:custGeom>
            <a:avLst/>
            <a:gdLst>
              <a:gd name="T0" fmla="*/ 0 w 168"/>
              <a:gd name="T1" fmla="*/ 0 h 709"/>
              <a:gd name="T2" fmla="*/ 2147483647 w 168"/>
              <a:gd name="T3" fmla="*/ 2147483647 h 709"/>
              <a:gd name="T4" fmla="*/ 2147483647 w 168"/>
              <a:gd name="T5" fmla="*/ 2147483647 h 709"/>
              <a:gd name="T6" fmla="*/ 2147483647 w 168"/>
              <a:gd name="T7" fmla="*/ 2147483647 h 709"/>
              <a:gd name="T8" fmla="*/ 2147483647 w 168"/>
              <a:gd name="T9" fmla="*/ 2147483647 h 709"/>
              <a:gd name="T10" fmla="*/ 2147483647 w 168"/>
              <a:gd name="T11" fmla="*/ 2147483647 h 709"/>
              <a:gd name="T12" fmla="*/ 2147483647 w 168"/>
              <a:gd name="T13" fmla="*/ 2147483647 h 709"/>
              <a:gd name="T14" fmla="*/ 2147483647 w 168"/>
              <a:gd name="T15" fmla="*/ 2147483647 h 709"/>
              <a:gd name="T16" fmla="*/ 2147483647 w 168"/>
              <a:gd name="T17" fmla="*/ 2147483647 h 709"/>
              <a:gd name="T18" fmla="*/ 2147483647 w 168"/>
              <a:gd name="T19" fmla="*/ 2147483647 h 709"/>
              <a:gd name="T20" fmla="*/ 2147483647 w 168"/>
              <a:gd name="T21" fmla="*/ 2147483647 h 709"/>
              <a:gd name="T22" fmla="*/ 2147483647 w 168"/>
              <a:gd name="T23" fmla="*/ 2147483647 h 709"/>
              <a:gd name="T24" fmla="*/ 2147483647 w 168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709"/>
              <a:gd name="T41" fmla="*/ 168 w 168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709">
                <a:moveTo>
                  <a:pt x="0" y="0"/>
                </a:moveTo>
                <a:lnTo>
                  <a:pt x="14" y="4"/>
                </a:lnTo>
                <a:lnTo>
                  <a:pt x="24" y="16"/>
                </a:lnTo>
                <a:lnTo>
                  <a:pt x="27" y="33"/>
                </a:lnTo>
                <a:lnTo>
                  <a:pt x="30" y="59"/>
                </a:lnTo>
                <a:lnTo>
                  <a:pt x="84" y="651"/>
                </a:lnTo>
                <a:lnTo>
                  <a:pt x="89" y="684"/>
                </a:lnTo>
                <a:lnTo>
                  <a:pt x="93" y="694"/>
                </a:lnTo>
                <a:lnTo>
                  <a:pt x="104" y="704"/>
                </a:lnTo>
                <a:lnTo>
                  <a:pt x="113" y="708"/>
                </a:lnTo>
                <a:lnTo>
                  <a:pt x="124" y="700"/>
                </a:lnTo>
                <a:lnTo>
                  <a:pt x="132" y="684"/>
                </a:lnTo>
                <a:lnTo>
                  <a:pt x="167" y="3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88" name="Group 124">
            <a:extLst>
              <a:ext uri="{FF2B5EF4-FFF2-40B4-BE49-F238E27FC236}">
                <a16:creationId xmlns:a16="http://schemas.microsoft.com/office/drawing/2014/main" id="{2B158C8B-150D-4441-8CA5-1A6E8A182234}"/>
              </a:ext>
            </a:extLst>
          </p:cNvPr>
          <p:cNvGrpSpPr>
            <a:grpSpLocks/>
          </p:cNvGrpSpPr>
          <p:nvPr/>
        </p:nvGrpSpPr>
        <p:grpSpPr bwMode="auto">
          <a:xfrm>
            <a:off x="4614863" y="5391150"/>
            <a:ext cx="373062" cy="846138"/>
            <a:chOff x="2898" y="3265"/>
            <a:chExt cx="235" cy="713"/>
          </a:xfrm>
        </p:grpSpPr>
        <p:sp>
          <p:nvSpPr>
            <p:cNvPr id="55431" name="Freeform 125">
              <a:extLst>
                <a:ext uri="{FF2B5EF4-FFF2-40B4-BE49-F238E27FC236}">
                  <a16:creationId xmlns:a16="http://schemas.microsoft.com/office/drawing/2014/main" id="{A3A54BF7-0365-4562-9A60-50E2A18A2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3615"/>
              <a:ext cx="64" cy="363"/>
            </a:xfrm>
            <a:custGeom>
              <a:avLst/>
              <a:gdLst>
                <a:gd name="T0" fmla="*/ 0 w 64"/>
                <a:gd name="T1" fmla="*/ 0 h 363"/>
                <a:gd name="T2" fmla="*/ 39 w 64"/>
                <a:gd name="T3" fmla="*/ 308 h 363"/>
                <a:gd name="T4" fmla="*/ 41 w 64"/>
                <a:gd name="T5" fmla="*/ 324 h 363"/>
                <a:gd name="T6" fmla="*/ 43 w 64"/>
                <a:gd name="T7" fmla="*/ 337 h 363"/>
                <a:gd name="T8" fmla="*/ 46 w 64"/>
                <a:gd name="T9" fmla="*/ 347 h 363"/>
                <a:gd name="T10" fmla="*/ 54 w 64"/>
                <a:gd name="T11" fmla="*/ 356 h 363"/>
                <a:gd name="T12" fmla="*/ 63 w 64"/>
                <a:gd name="T13" fmla="*/ 362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63"/>
                <a:gd name="T23" fmla="*/ 64 w 6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63">
                  <a:moveTo>
                    <a:pt x="0" y="0"/>
                  </a:moveTo>
                  <a:lnTo>
                    <a:pt x="39" y="308"/>
                  </a:lnTo>
                  <a:lnTo>
                    <a:pt x="41" y="324"/>
                  </a:lnTo>
                  <a:lnTo>
                    <a:pt x="43" y="337"/>
                  </a:lnTo>
                  <a:lnTo>
                    <a:pt x="46" y="347"/>
                  </a:lnTo>
                  <a:lnTo>
                    <a:pt x="54" y="356"/>
                  </a:lnTo>
                  <a:lnTo>
                    <a:pt x="63" y="362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32" name="Freeform 126">
              <a:extLst>
                <a:ext uri="{FF2B5EF4-FFF2-40B4-BE49-F238E27FC236}">
                  <a16:creationId xmlns:a16="http://schemas.microsoft.com/office/drawing/2014/main" id="{02F7FDF3-C599-4A52-817E-106F41923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3265"/>
              <a:ext cx="170" cy="709"/>
            </a:xfrm>
            <a:custGeom>
              <a:avLst/>
              <a:gdLst>
                <a:gd name="T0" fmla="*/ 0 w 170"/>
                <a:gd name="T1" fmla="*/ 708 h 709"/>
                <a:gd name="T2" fmla="*/ 14 w 170"/>
                <a:gd name="T3" fmla="*/ 704 h 709"/>
                <a:gd name="T4" fmla="*/ 24 w 170"/>
                <a:gd name="T5" fmla="*/ 692 h 709"/>
                <a:gd name="T6" fmla="*/ 27 w 170"/>
                <a:gd name="T7" fmla="*/ 675 h 709"/>
                <a:gd name="T8" fmla="*/ 31 w 170"/>
                <a:gd name="T9" fmla="*/ 649 h 709"/>
                <a:gd name="T10" fmla="*/ 85 w 170"/>
                <a:gd name="T11" fmla="*/ 57 h 709"/>
                <a:gd name="T12" fmla="*/ 90 w 170"/>
                <a:gd name="T13" fmla="*/ 24 h 709"/>
                <a:gd name="T14" fmla="*/ 94 w 170"/>
                <a:gd name="T15" fmla="*/ 14 h 709"/>
                <a:gd name="T16" fmla="*/ 105 w 170"/>
                <a:gd name="T17" fmla="*/ 4 h 709"/>
                <a:gd name="T18" fmla="*/ 114 w 170"/>
                <a:gd name="T19" fmla="*/ 0 h 709"/>
                <a:gd name="T20" fmla="*/ 126 w 170"/>
                <a:gd name="T21" fmla="*/ 8 h 709"/>
                <a:gd name="T22" fmla="*/ 133 w 170"/>
                <a:gd name="T23" fmla="*/ 24 h 709"/>
                <a:gd name="T24" fmla="*/ 169 w 170"/>
                <a:gd name="T25" fmla="*/ 328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0"/>
                <a:gd name="T40" fmla="*/ 0 h 709"/>
                <a:gd name="T41" fmla="*/ 170 w 170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0" h="709">
                  <a:moveTo>
                    <a:pt x="0" y="708"/>
                  </a:moveTo>
                  <a:lnTo>
                    <a:pt x="14" y="704"/>
                  </a:lnTo>
                  <a:lnTo>
                    <a:pt x="24" y="692"/>
                  </a:lnTo>
                  <a:lnTo>
                    <a:pt x="27" y="675"/>
                  </a:lnTo>
                  <a:lnTo>
                    <a:pt x="31" y="649"/>
                  </a:lnTo>
                  <a:lnTo>
                    <a:pt x="85" y="57"/>
                  </a:lnTo>
                  <a:lnTo>
                    <a:pt x="90" y="24"/>
                  </a:lnTo>
                  <a:lnTo>
                    <a:pt x="94" y="14"/>
                  </a:lnTo>
                  <a:lnTo>
                    <a:pt x="105" y="4"/>
                  </a:lnTo>
                  <a:lnTo>
                    <a:pt x="114" y="0"/>
                  </a:lnTo>
                  <a:lnTo>
                    <a:pt x="126" y="8"/>
                  </a:lnTo>
                  <a:lnTo>
                    <a:pt x="133" y="24"/>
                  </a:lnTo>
                  <a:lnTo>
                    <a:pt x="169" y="328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89" name="Freeform 127">
            <a:extLst>
              <a:ext uri="{FF2B5EF4-FFF2-40B4-BE49-F238E27FC236}">
                <a16:creationId xmlns:a16="http://schemas.microsoft.com/office/drawing/2014/main" id="{C8AF8750-A8B8-4880-B326-2B4C8E71CEF3}"/>
              </a:ext>
            </a:extLst>
          </p:cNvPr>
          <p:cNvSpPr>
            <a:spLocks/>
          </p:cNvSpPr>
          <p:nvPr/>
        </p:nvSpPr>
        <p:spPr bwMode="auto">
          <a:xfrm>
            <a:off x="4986338" y="5791200"/>
            <a:ext cx="100012" cy="431800"/>
          </a:xfrm>
          <a:custGeom>
            <a:avLst/>
            <a:gdLst>
              <a:gd name="T0" fmla="*/ 0 w 63"/>
              <a:gd name="T1" fmla="*/ 0 h 363"/>
              <a:gd name="T2" fmla="*/ 2147483647 w 63"/>
              <a:gd name="T3" fmla="*/ 2147483647 h 363"/>
              <a:gd name="T4" fmla="*/ 2147483647 w 63"/>
              <a:gd name="T5" fmla="*/ 2147483647 h 363"/>
              <a:gd name="T6" fmla="*/ 2147483647 w 63"/>
              <a:gd name="T7" fmla="*/ 2147483647 h 363"/>
              <a:gd name="T8" fmla="*/ 2147483647 w 63"/>
              <a:gd name="T9" fmla="*/ 2147483647 h 363"/>
              <a:gd name="T10" fmla="*/ 2147483647 w 63"/>
              <a:gd name="T11" fmla="*/ 2147483647 h 363"/>
              <a:gd name="T12" fmla="*/ 2147483647 w 63"/>
              <a:gd name="T13" fmla="*/ 2147483647 h 3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"/>
              <a:gd name="T22" fmla="*/ 0 h 363"/>
              <a:gd name="T23" fmla="*/ 63 w 63"/>
              <a:gd name="T24" fmla="*/ 363 h 3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" h="363">
                <a:moveTo>
                  <a:pt x="0" y="0"/>
                </a:moveTo>
                <a:lnTo>
                  <a:pt x="38" y="308"/>
                </a:lnTo>
                <a:lnTo>
                  <a:pt x="41" y="324"/>
                </a:lnTo>
                <a:lnTo>
                  <a:pt x="42" y="337"/>
                </a:lnTo>
                <a:lnTo>
                  <a:pt x="46" y="347"/>
                </a:lnTo>
                <a:lnTo>
                  <a:pt x="53" y="356"/>
                </a:lnTo>
                <a:lnTo>
                  <a:pt x="62" y="362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0" name="Freeform 128">
            <a:extLst>
              <a:ext uri="{FF2B5EF4-FFF2-40B4-BE49-F238E27FC236}">
                <a16:creationId xmlns:a16="http://schemas.microsoft.com/office/drawing/2014/main" id="{1EA8ADAC-FD94-478A-9B8A-E3F108B50FDB}"/>
              </a:ext>
            </a:extLst>
          </p:cNvPr>
          <p:cNvSpPr>
            <a:spLocks/>
          </p:cNvSpPr>
          <p:nvPr/>
        </p:nvSpPr>
        <p:spPr bwMode="auto">
          <a:xfrm>
            <a:off x="5087938" y="5391150"/>
            <a:ext cx="268287" cy="841375"/>
          </a:xfrm>
          <a:custGeom>
            <a:avLst/>
            <a:gdLst>
              <a:gd name="T0" fmla="*/ 0 w 169"/>
              <a:gd name="T1" fmla="*/ 2147483647 h 709"/>
              <a:gd name="T2" fmla="*/ 2147483647 w 169"/>
              <a:gd name="T3" fmla="*/ 2147483647 h 709"/>
              <a:gd name="T4" fmla="*/ 2147483647 w 169"/>
              <a:gd name="T5" fmla="*/ 2147483647 h 709"/>
              <a:gd name="T6" fmla="*/ 2147483647 w 169"/>
              <a:gd name="T7" fmla="*/ 2147483647 h 709"/>
              <a:gd name="T8" fmla="*/ 2147483647 w 169"/>
              <a:gd name="T9" fmla="*/ 2147483647 h 709"/>
              <a:gd name="T10" fmla="*/ 2147483647 w 169"/>
              <a:gd name="T11" fmla="*/ 2147483647 h 709"/>
              <a:gd name="T12" fmla="*/ 2147483647 w 169"/>
              <a:gd name="T13" fmla="*/ 2147483647 h 709"/>
              <a:gd name="T14" fmla="*/ 2147483647 w 169"/>
              <a:gd name="T15" fmla="*/ 2147483647 h 709"/>
              <a:gd name="T16" fmla="*/ 2147483647 w 169"/>
              <a:gd name="T17" fmla="*/ 2147483647 h 709"/>
              <a:gd name="T18" fmla="*/ 2147483647 w 169"/>
              <a:gd name="T19" fmla="*/ 0 h 709"/>
              <a:gd name="T20" fmla="*/ 2147483647 w 169"/>
              <a:gd name="T21" fmla="*/ 2147483647 h 709"/>
              <a:gd name="T22" fmla="*/ 2147483647 w 169"/>
              <a:gd name="T23" fmla="*/ 2147483647 h 709"/>
              <a:gd name="T24" fmla="*/ 2147483647 w 169"/>
              <a:gd name="T25" fmla="*/ 2147483647 h 70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9"/>
              <a:gd name="T40" fmla="*/ 0 h 709"/>
              <a:gd name="T41" fmla="*/ 169 w 169"/>
              <a:gd name="T42" fmla="*/ 709 h 70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9" h="709">
                <a:moveTo>
                  <a:pt x="0" y="708"/>
                </a:moveTo>
                <a:lnTo>
                  <a:pt x="14" y="704"/>
                </a:lnTo>
                <a:lnTo>
                  <a:pt x="24" y="692"/>
                </a:lnTo>
                <a:lnTo>
                  <a:pt x="27" y="675"/>
                </a:lnTo>
                <a:lnTo>
                  <a:pt x="31" y="649"/>
                </a:lnTo>
                <a:lnTo>
                  <a:pt x="84" y="57"/>
                </a:lnTo>
                <a:lnTo>
                  <a:pt x="89" y="24"/>
                </a:lnTo>
                <a:lnTo>
                  <a:pt x="94" y="14"/>
                </a:lnTo>
                <a:lnTo>
                  <a:pt x="104" y="4"/>
                </a:lnTo>
                <a:lnTo>
                  <a:pt x="113" y="0"/>
                </a:lnTo>
                <a:lnTo>
                  <a:pt x="125" y="8"/>
                </a:lnTo>
                <a:lnTo>
                  <a:pt x="132" y="24"/>
                </a:lnTo>
                <a:lnTo>
                  <a:pt x="168" y="328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91" name="Group 129">
            <a:extLst>
              <a:ext uri="{FF2B5EF4-FFF2-40B4-BE49-F238E27FC236}">
                <a16:creationId xmlns:a16="http://schemas.microsoft.com/office/drawing/2014/main" id="{1A783C39-D47B-435F-B144-5E08CF0C3BE3}"/>
              </a:ext>
            </a:extLst>
          </p:cNvPr>
          <p:cNvGrpSpPr>
            <a:grpSpLocks/>
          </p:cNvGrpSpPr>
          <p:nvPr/>
        </p:nvGrpSpPr>
        <p:grpSpPr bwMode="auto">
          <a:xfrm>
            <a:off x="5356225" y="5380038"/>
            <a:ext cx="746125" cy="846137"/>
            <a:chOff x="3365" y="3256"/>
            <a:chExt cx="470" cy="713"/>
          </a:xfrm>
        </p:grpSpPr>
        <p:grpSp>
          <p:nvGrpSpPr>
            <p:cNvPr id="55425" name="Group 130">
              <a:extLst>
                <a:ext uri="{FF2B5EF4-FFF2-40B4-BE49-F238E27FC236}">
                  <a16:creationId xmlns:a16="http://schemas.microsoft.com/office/drawing/2014/main" id="{9C99D521-EB65-45DB-BF90-B64CD2693D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5" y="3256"/>
              <a:ext cx="233" cy="713"/>
              <a:chOff x="3365" y="3256"/>
              <a:chExt cx="233" cy="713"/>
            </a:xfrm>
          </p:grpSpPr>
          <p:sp>
            <p:nvSpPr>
              <p:cNvPr id="55429" name="Freeform 131">
                <a:extLst>
                  <a:ext uri="{FF2B5EF4-FFF2-40B4-BE49-F238E27FC236}">
                    <a16:creationId xmlns:a16="http://schemas.microsoft.com/office/drawing/2014/main" id="{BA5854C0-7E7E-430F-B97E-E4366B9F6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" y="3606"/>
                <a:ext cx="66" cy="363"/>
              </a:xfrm>
              <a:custGeom>
                <a:avLst/>
                <a:gdLst>
                  <a:gd name="T0" fmla="*/ 0 w 66"/>
                  <a:gd name="T1" fmla="*/ 0 h 363"/>
                  <a:gd name="T2" fmla="*/ 40 w 66"/>
                  <a:gd name="T3" fmla="*/ 308 h 363"/>
                  <a:gd name="T4" fmla="*/ 43 w 66"/>
                  <a:gd name="T5" fmla="*/ 324 h 363"/>
                  <a:gd name="T6" fmla="*/ 44 w 66"/>
                  <a:gd name="T7" fmla="*/ 337 h 363"/>
                  <a:gd name="T8" fmla="*/ 48 w 66"/>
                  <a:gd name="T9" fmla="*/ 347 h 363"/>
                  <a:gd name="T10" fmla="*/ 56 w 66"/>
                  <a:gd name="T11" fmla="*/ 356 h 363"/>
                  <a:gd name="T12" fmla="*/ 65 w 66"/>
                  <a:gd name="T13" fmla="*/ 362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6"/>
                  <a:gd name="T22" fmla="*/ 0 h 363"/>
                  <a:gd name="T23" fmla="*/ 66 w 66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6" h="363">
                    <a:moveTo>
                      <a:pt x="0" y="0"/>
                    </a:moveTo>
                    <a:lnTo>
                      <a:pt x="40" y="308"/>
                    </a:lnTo>
                    <a:lnTo>
                      <a:pt x="43" y="324"/>
                    </a:lnTo>
                    <a:lnTo>
                      <a:pt x="44" y="337"/>
                    </a:lnTo>
                    <a:lnTo>
                      <a:pt x="48" y="347"/>
                    </a:lnTo>
                    <a:lnTo>
                      <a:pt x="56" y="356"/>
                    </a:lnTo>
                    <a:lnTo>
                      <a:pt x="65" y="362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30" name="Freeform 132">
                <a:extLst>
                  <a:ext uri="{FF2B5EF4-FFF2-40B4-BE49-F238E27FC236}">
                    <a16:creationId xmlns:a16="http://schemas.microsoft.com/office/drawing/2014/main" id="{03F434AB-35D5-4684-8AE8-420F8D8CB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256"/>
                <a:ext cx="166" cy="709"/>
              </a:xfrm>
              <a:custGeom>
                <a:avLst/>
                <a:gdLst>
                  <a:gd name="T0" fmla="*/ 0 w 166"/>
                  <a:gd name="T1" fmla="*/ 708 h 709"/>
                  <a:gd name="T2" fmla="*/ 14 w 166"/>
                  <a:gd name="T3" fmla="*/ 704 h 709"/>
                  <a:gd name="T4" fmla="*/ 24 w 166"/>
                  <a:gd name="T5" fmla="*/ 692 h 709"/>
                  <a:gd name="T6" fmla="*/ 27 w 166"/>
                  <a:gd name="T7" fmla="*/ 675 h 709"/>
                  <a:gd name="T8" fmla="*/ 30 w 166"/>
                  <a:gd name="T9" fmla="*/ 649 h 709"/>
                  <a:gd name="T10" fmla="*/ 83 w 166"/>
                  <a:gd name="T11" fmla="*/ 57 h 709"/>
                  <a:gd name="T12" fmla="*/ 88 w 166"/>
                  <a:gd name="T13" fmla="*/ 24 h 709"/>
                  <a:gd name="T14" fmla="*/ 92 w 166"/>
                  <a:gd name="T15" fmla="*/ 14 h 709"/>
                  <a:gd name="T16" fmla="*/ 102 w 166"/>
                  <a:gd name="T17" fmla="*/ 4 h 709"/>
                  <a:gd name="T18" fmla="*/ 111 w 166"/>
                  <a:gd name="T19" fmla="*/ 0 h 709"/>
                  <a:gd name="T20" fmla="*/ 123 w 166"/>
                  <a:gd name="T21" fmla="*/ 8 h 709"/>
                  <a:gd name="T22" fmla="*/ 130 w 166"/>
                  <a:gd name="T23" fmla="*/ 24 h 709"/>
                  <a:gd name="T24" fmla="*/ 165 w 166"/>
                  <a:gd name="T25" fmla="*/ 328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6"/>
                  <a:gd name="T40" fmla="*/ 0 h 709"/>
                  <a:gd name="T41" fmla="*/ 166 w 166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6" h="709">
                    <a:moveTo>
                      <a:pt x="0" y="708"/>
                    </a:moveTo>
                    <a:lnTo>
                      <a:pt x="14" y="704"/>
                    </a:lnTo>
                    <a:lnTo>
                      <a:pt x="24" y="692"/>
                    </a:lnTo>
                    <a:lnTo>
                      <a:pt x="27" y="675"/>
                    </a:lnTo>
                    <a:lnTo>
                      <a:pt x="30" y="649"/>
                    </a:lnTo>
                    <a:lnTo>
                      <a:pt x="83" y="57"/>
                    </a:lnTo>
                    <a:lnTo>
                      <a:pt x="88" y="24"/>
                    </a:lnTo>
                    <a:lnTo>
                      <a:pt x="92" y="14"/>
                    </a:lnTo>
                    <a:lnTo>
                      <a:pt x="102" y="4"/>
                    </a:lnTo>
                    <a:lnTo>
                      <a:pt x="111" y="0"/>
                    </a:lnTo>
                    <a:lnTo>
                      <a:pt x="123" y="8"/>
                    </a:lnTo>
                    <a:lnTo>
                      <a:pt x="130" y="24"/>
                    </a:lnTo>
                    <a:lnTo>
                      <a:pt x="165" y="328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426" name="Group 133">
              <a:extLst>
                <a:ext uri="{FF2B5EF4-FFF2-40B4-BE49-F238E27FC236}">
                  <a16:creationId xmlns:a16="http://schemas.microsoft.com/office/drawing/2014/main" id="{8E76CDB8-F0B9-4D9C-AFCB-AEA49D104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3256"/>
              <a:ext cx="235" cy="713"/>
              <a:chOff x="3600" y="3256"/>
              <a:chExt cx="235" cy="713"/>
            </a:xfrm>
          </p:grpSpPr>
          <p:sp>
            <p:nvSpPr>
              <p:cNvPr id="55427" name="Freeform 134">
                <a:extLst>
                  <a:ext uri="{FF2B5EF4-FFF2-40B4-BE49-F238E27FC236}">
                    <a16:creationId xmlns:a16="http://schemas.microsoft.com/office/drawing/2014/main" id="{8338D379-B360-4FAC-AA59-67E4E1324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" y="3606"/>
                <a:ext cx="68" cy="363"/>
              </a:xfrm>
              <a:custGeom>
                <a:avLst/>
                <a:gdLst>
                  <a:gd name="T0" fmla="*/ 0 w 68"/>
                  <a:gd name="T1" fmla="*/ 0 h 363"/>
                  <a:gd name="T2" fmla="*/ 41 w 68"/>
                  <a:gd name="T3" fmla="*/ 308 h 363"/>
                  <a:gd name="T4" fmla="*/ 44 w 68"/>
                  <a:gd name="T5" fmla="*/ 324 h 363"/>
                  <a:gd name="T6" fmla="*/ 46 w 68"/>
                  <a:gd name="T7" fmla="*/ 337 h 363"/>
                  <a:gd name="T8" fmla="*/ 49 w 68"/>
                  <a:gd name="T9" fmla="*/ 347 h 363"/>
                  <a:gd name="T10" fmla="*/ 57 w 68"/>
                  <a:gd name="T11" fmla="*/ 356 h 363"/>
                  <a:gd name="T12" fmla="*/ 67 w 68"/>
                  <a:gd name="T13" fmla="*/ 362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8"/>
                  <a:gd name="T22" fmla="*/ 0 h 363"/>
                  <a:gd name="T23" fmla="*/ 68 w 68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8" h="363">
                    <a:moveTo>
                      <a:pt x="0" y="0"/>
                    </a:moveTo>
                    <a:lnTo>
                      <a:pt x="41" y="308"/>
                    </a:lnTo>
                    <a:lnTo>
                      <a:pt x="44" y="324"/>
                    </a:lnTo>
                    <a:lnTo>
                      <a:pt x="46" y="337"/>
                    </a:lnTo>
                    <a:lnTo>
                      <a:pt x="49" y="347"/>
                    </a:lnTo>
                    <a:lnTo>
                      <a:pt x="57" y="356"/>
                    </a:lnTo>
                    <a:lnTo>
                      <a:pt x="67" y="362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28" name="Freeform 135">
                <a:extLst>
                  <a:ext uri="{FF2B5EF4-FFF2-40B4-BE49-F238E27FC236}">
                    <a16:creationId xmlns:a16="http://schemas.microsoft.com/office/drawing/2014/main" id="{76B509CA-86CF-43FB-A05A-96F8A4669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3256"/>
                <a:ext cx="166" cy="709"/>
              </a:xfrm>
              <a:custGeom>
                <a:avLst/>
                <a:gdLst>
                  <a:gd name="T0" fmla="*/ 0 w 166"/>
                  <a:gd name="T1" fmla="*/ 708 h 709"/>
                  <a:gd name="T2" fmla="*/ 14 w 166"/>
                  <a:gd name="T3" fmla="*/ 704 h 709"/>
                  <a:gd name="T4" fmla="*/ 24 w 166"/>
                  <a:gd name="T5" fmla="*/ 692 h 709"/>
                  <a:gd name="T6" fmla="*/ 27 w 166"/>
                  <a:gd name="T7" fmla="*/ 675 h 709"/>
                  <a:gd name="T8" fmla="*/ 30 w 166"/>
                  <a:gd name="T9" fmla="*/ 649 h 709"/>
                  <a:gd name="T10" fmla="*/ 83 w 166"/>
                  <a:gd name="T11" fmla="*/ 57 h 709"/>
                  <a:gd name="T12" fmla="*/ 88 w 166"/>
                  <a:gd name="T13" fmla="*/ 24 h 709"/>
                  <a:gd name="T14" fmla="*/ 92 w 166"/>
                  <a:gd name="T15" fmla="*/ 14 h 709"/>
                  <a:gd name="T16" fmla="*/ 102 w 166"/>
                  <a:gd name="T17" fmla="*/ 4 h 709"/>
                  <a:gd name="T18" fmla="*/ 111 w 166"/>
                  <a:gd name="T19" fmla="*/ 0 h 709"/>
                  <a:gd name="T20" fmla="*/ 123 w 166"/>
                  <a:gd name="T21" fmla="*/ 8 h 709"/>
                  <a:gd name="T22" fmla="*/ 130 w 166"/>
                  <a:gd name="T23" fmla="*/ 24 h 709"/>
                  <a:gd name="T24" fmla="*/ 165 w 166"/>
                  <a:gd name="T25" fmla="*/ 328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6"/>
                  <a:gd name="T40" fmla="*/ 0 h 709"/>
                  <a:gd name="T41" fmla="*/ 166 w 166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6" h="709">
                    <a:moveTo>
                      <a:pt x="0" y="708"/>
                    </a:moveTo>
                    <a:lnTo>
                      <a:pt x="14" y="704"/>
                    </a:lnTo>
                    <a:lnTo>
                      <a:pt x="24" y="692"/>
                    </a:lnTo>
                    <a:lnTo>
                      <a:pt x="27" y="675"/>
                    </a:lnTo>
                    <a:lnTo>
                      <a:pt x="30" y="649"/>
                    </a:lnTo>
                    <a:lnTo>
                      <a:pt x="83" y="57"/>
                    </a:lnTo>
                    <a:lnTo>
                      <a:pt x="88" y="24"/>
                    </a:lnTo>
                    <a:lnTo>
                      <a:pt x="92" y="14"/>
                    </a:lnTo>
                    <a:lnTo>
                      <a:pt x="102" y="4"/>
                    </a:lnTo>
                    <a:lnTo>
                      <a:pt x="111" y="0"/>
                    </a:lnTo>
                    <a:lnTo>
                      <a:pt x="123" y="8"/>
                    </a:lnTo>
                    <a:lnTo>
                      <a:pt x="130" y="24"/>
                    </a:lnTo>
                    <a:lnTo>
                      <a:pt x="165" y="328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5392" name="Group 136">
            <a:extLst>
              <a:ext uri="{FF2B5EF4-FFF2-40B4-BE49-F238E27FC236}">
                <a16:creationId xmlns:a16="http://schemas.microsoft.com/office/drawing/2014/main" id="{6756E5E1-ECF6-4F5A-B7EF-71AAA0296577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5368925"/>
            <a:ext cx="371475" cy="847725"/>
            <a:chOff x="3833" y="3247"/>
            <a:chExt cx="234" cy="713"/>
          </a:xfrm>
        </p:grpSpPr>
        <p:sp>
          <p:nvSpPr>
            <p:cNvPr id="55423" name="Freeform 137">
              <a:extLst>
                <a:ext uri="{FF2B5EF4-FFF2-40B4-BE49-F238E27FC236}">
                  <a16:creationId xmlns:a16="http://schemas.microsoft.com/office/drawing/2014/main" id="{DE7901CD-A528-4A7E-AEB4-FCB846990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3597"/>
              <a:ext cx="64" cy="363"/>
            </a:xfrm>
            <a:custGeom>
              <a:avLst/>
              <a:gdLst>
                <a:gd name="T0" fmla="*/ 0 w 64"/>
                <a:gd name="T1" fmla="*/ 0 h 363"/>
                <a:gd name="T2" fmla="*/ 39 w 64"/>
                <a:gd name="T3" fmla="*/ 308 h 363"/>
                <a:gd name="T4" fmla="*/ 41 w 64"/>
                <a:gd name="T5" fmla="*/ 324 h 363"/>
                <a:gd name="T6" fmla="*/ 43 w 64"/>
                <a:gd name="T7" fmla="*/ 337 h 363"/>
                <a:gd name="T8" fmla="*/ 46 w 64"/>
                <a:gd name="T9" fmla="*/ 347 h 363"/>
                <a:gd name="T10" fmla="*/ 54 w 64"/>
                <a:gd name="T11" fmla="*/ 356 h 363"/>
                <a:gd name="T12" fmla="*/ 63 w 64"/>
                <a:gd name="T13" fmla="*/ 362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63"/>
                <a:gd name="T23" fmla="*/ 64 w 6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63">
                  <a:moveTo>
                    <a:pt x="0" y="0"/>
                  </a:moveTo>
                  <a:lnTo>
                    <a:pt x="39" y="308"/>
                  </a:lnTo>
                  <a:lnTo>
                    <a:pt x="41" y="324"/>
                  </a:lnTo>
                  <a:lnTo>
                    <a:pt x="43" y="337"/>
                  </a:lnTo>
                  <a:lnTo>
                    <a:pt x="46" y="347"/>
                  </a:lnTo>
                  <a:lnTo>
                    <a:pt x="54" y="356"/>
                  </a:lnTo>
                  <a:lnTo>
                    <a:pt x="63" y="362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24" name="Freeform 138">
              <a:extLst>
                <a:ext uri="{FF2B5EF4-FFF2-40B4-BE49-F238E27FC236}">
                  <a16:creationId xmlns:a16="http://schemas.microsoft.com/office/drawing/2014/main" id="{F220ECF8-DB57-49B2-9C8B-E8DAB417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" y="3247"/>
              <a:ext cx="169" cy="709"/>
            </a:xfrm>
            <a:custGeom>
              <a:avLst/>
              <a:gdLst>
                <a:gd name="T0" fmla="*/ 0 w 169"/>
                <a:gd name="T1" fmla="*/ 708 h 709"/>
                <a:gd name="T2" fmla="*/ 14 w 169"/>
                <a:gd name="T3" fmla="*/ 704 h 709"/>
                <a:gd name="T4" fmla="*/ 24 w 169"/>
                <a:gd name="T5" fmla="*/ 692 h 709"/>
                <a:gd name="T6" fmla="*/ 27 w 169"/>
                <a:gd name="T7" fmla="*/ 675 h 709"/>
                <a:gd name="T8" fmla="*/ 31 w 169"/>
                <a:gd name="T9" fmla="*/ 649 h 709"/>
                <a:gd name="T10" fmla="*/ 84 w 169"/>
                <a:gd name="T11" fmla="*/ 57 h 709"/>
                <a:gd name="T12" fmla="*/ 89 w 169"/>
                <a:gd name="T13" fmla="*/ 24 h 709"/>
                <a:gd name="T14" fmla="*/ 94 w 169"/>
                <a:gd name="T15" fmla="*/ 14 h 709"/>
                <a:gd name="T16" fmla="*/ 104 w 169"/>
                <a:gd name="T17" fmla="*/ 4 h 709"/>
                <a:gd name="T18" fmla="*/ 113 w 169"/>
                <a:gd name="T19" fmla="*/ 0 h 709"/>
                <a:gd name="T20" fmla="*/ 125 w 169"/>
                <a:gd name="T21" fmla="*/ 8 h 709"/>
                <a:gd name="T22" fmla="*/ 132 w 169"/>
                <a:gd name="T23" fmla="*/ 24 h 709"/>
                <a:gd name="T24" fmla="*/ 168 w 169"/>
                <a:gd name="T25" fmla="*/ 328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9"/>
                <a:gd name="T40" fmla="*/ 0 h 709"/>
                <a:gd name="T41" fmla="*/ 169 w 169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9" h="709">
                  <a:moveTo>
                    <a:pt x="0" y="708"/>
                  </a:moveTo>
                  <a:lnTo>
                    <a:pt x="14" y="704"/>
                  </a:lnTo>
                  <a:lnTo>
                    <a:pt x="24" y="692"/>
                  </a:lnTo>
                  <a:lnTo>
                    <a:pt x="27" y="675"/>
                  </a:lnTo>
                  <a:lnTo>
                    <a:pt x="31" y="649"/>
                  </a:lnTo>
                  <a:lnTo>
                    <a:pt x="84" y="57"/>
                  </a:lnTo>
                  <a:lnTo>
                    <a:pt x="89" y="24"/>
                  </a:lnTo>
                  <a:lnTo>
                    <a:pt x="94" y="14"/>
                  </a:lnTo>
                  <a:lnTo>
                    <a:pt x="104" y="4"/>
                  </a:lnTo>
                  <a:lnTo>
                    <a:pt x="113" y="0"/>
                  </a:lnTo>
                  <a:lnTo>
                    <a:pt x="125" y="8"/>
                  </a:lnTo>
                  <a:lnTo>
                    <a:pt x="132" y="24"/>
                  </a:lnTo>
                  <a:lnTo>
                    <a:pt x="168" y="328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93" name="Freeform 139">
            <a:extLst>
              <a:ext uri="{FF2B5EF4-FFF2-40B4-BE49-F238E27FC236}">
                <a16:creationId xmlns:a16="http://schemas.microsoft.com/office/drawing/2014/main" id="{D4C3BD19-EC6B-4290-B6E5-CF9207B7D4FD}"/>
              </a:ext>
            </a:extLst>
          </p:cNvPr>
          <p:cNvSpPr>
            <a:spLocks/>
          </p:cNvSpPr>
          <p:nvPr/>
        </p:nvSpPr>
        <p:spPr bwMode="auto">
          <a:xfrm>
            <a:off x="6472238" y="5784850"/>
            <a:ext cx="101600" cy="430213"/>
          </a:xfrm>
          <a:custGeom>
            <a:avLst/>
            <a:gdLst>
              <a:gd name="T0" fmla="*/ 0 w 64"/>
              <a:gd name="T1" fmla="*/ 0 h 271"/>
              <a:gd name="T2" fmla="*/ 2147483647 w 64"/>
              <a:gd name="T3" fmla="*/ 2147483647 h 271"/>
              <a:gd name="T4" fmla="*/ 2147483647 w 64"/>
              <a:gd name="T5" fmla="*/ 2147483647 h 271"/>
              <a:gd name="T6" fmla="*/ 2147483647 w 64"/>
              <a:gd name="T7" fmla="*/ 2147483647 h 271"/>
              <a:gd name="T8" fmla="*/ 2147483647 w 64"/>
              <a:gd name="T9" fmla="*/ 2147483647 h 271"/>
              <a:gd name="T10" fmla="*/ 2147483647 w 64"/>
              <a:gd name="T11" fmla="*/ 2147483647 h 2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4"/>
              <a:gd name="T19" fmla="*/ 0 h 271"/>
              <a:gd name="T20" fmla="*/ 64 w 64"/>
              <a:gd name="T21" fmla="*/ 271 h 27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4" h="271">
                <a:moveTo>
                  <a:pt x="0" y="0"/>
                </a:moveTo>
                <a:lnTo>
                  <a:pt x="40" y="231"/>
                </a:lnTo>
                <a:lnTo>
                  <a:pt x="42" y="243"/>
                </a:lnTo>
                <a:lnTo>
                  <a:pt x="44" y="253"/>
                </a:lnTo>
                <a:lnTo>
                  <a:pt x="55" y="267"/>
                </a:lnTo>
                <a:lnTo>
                  <a:pt x="64" y="271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Freeform 140">
            <a:extLst>
              <a:ext uri="{FF2B5EF4-FFF2-40B4-BE49-F238E27FC236}">
                <a16:creationId xmlns:a16="http://schemas.microsoft.com/office/drawing/2014/main" id="{89A35FE1-BDAA-46D7-9F27-4B804B4DB78D}"/>
              </a:ext>
            </a:extLst>
          </p:cNvPr>
          <p:cNvSpPr>
            <a:spLocks/>
          </p:cNvSpPr>
          <p:nvPr/>
        </p:nvSpPr>
        <p:spPr bwMode="auto">
          <a:xfrm>
            <a:off x="6577013" y="5368925"/>
            <a:ext cx="280987" cy="841375"/>
          </a:xfrm>
          <a:custGeom>
            <a:avLst/>
            <a:gdLst>
              <a:gd name="T0" fmla="*/ 0 w 177"/>
              <a:gd name="T1" fmla="*/ 2147483647 h 530"/>
              <a:gd name="T2" fmla="*/ 2147483647 w 177"/>
              <a:gd name="T3" fmla="*/ 2147483647 h 530"/>
              <a:gd name="T4" fmla="*/ 2147483647 w 177"/>
              <a:gd name="T5" fmla="*/ 2147483647 h 530"/>
              <a:gd name="T6" fmla="*/ 2147483647 w 177"/>
              <a:gd name="T7" fmla="*/ 2147483647 h 530"/>
              <a:gd name="T8" fmla="*/ 2147483647 w 177"/>
              <a:gd name="T9" fmla="*/ 2147483647 h 530"/>
              <a:gd name="T10" fmla="*/ 2147483647 w 177"/>
              <a:gd name="T11" fmla="*/ 2147483647 h 530"/>
              <a:gd name="T12" fmla="*/ 2147483647 w 177"/>
              <a:gd name="T13" fmla="*/ 2147483647 h 530"/>
              <a:gd name="T14" fmla="*/ 2147483647 w 177"/>
              <a:gd name="T15" fmla="*/ 2147483647 h 530"/>
              <a:gd name="T16" fmla="*/ 2147483647 w 177"/>
              <a:gd name="T17" fmla="*/ 2147483647 h 530"/>
              <a:gd name="T18" fmla="*/ 2147483647 w 177"/>
              <a:gd name="T19" fmla="*/ 0 h 530"/>
              <a:gd name="T20" fmla="*/ 2147483647 w 177"/>
              <a:gd name="T21" fmla="*/ 2147483647 h 530"/>
              <a:gd name="T22" fmla="*/ 2147483647 w 177"/>
              <a:gd name="T23" fmla="*/ 2147483647 h 530"/>
              <a:gd name="T24" fmla="*/ 2147483647 w 177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530"/>
              <a:gd name="T41" fmla="*/ 177 w 177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530">
                <a:moveTo>
                  <a:pt x="0" y="530"/>
                </a:moveTo>
                <a:lnTo>
                  <a:pt x="14" y="527"/>
                </a:lnTo>
                <a:lnTo>
                  <a:pt x="24" y="518"/>
                </a:lnTo>
                <a:lnTo>
                  <a:pt x="27" y="506"/>
                </a:lnTo>
                <a:lnTo>
                  <a:pt x="31" y="486"/>
                </a:lnTo>
                <a:lnTo>
                  <a:pt x="84" y="43"/>
                </a:lnTo>
                <a:lnTo>
                  <a:pt x="89" y="18"/>
                </a:lnTo>
                <a:lnTo>
                  <a:pt x="94" y="10"/>
                </a:lnTo>
                <a:lnTo>
                  <a:pt x="104" y="3"/>
                </a:lnTo>
                <a:lnTo>
                  <a:pt x="113" y="0"/>
                </a:lnTo>
                <a:lnTo>
                  <a:pt x="125" y="6"/>
                </a:lnTo>
                <a:lnTo>
                  <a:pt x="132" y="18"/>
                </a:lnTo>
                <a:lnTo>
                  <a:pt x="177" y="28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95" name="Group 141">
            <a:extLst>
              <a:ext uri="{FF2B5EF4-FFF2-40B4-BE49-F238E27FC236}">
                <a16:creationId xmlns:a16="http://schemas.microsoft.com/office/drawing/2014/main" id="{0ED8FC25-A83D-408A-938F-AB273005FE1B}"/>
              </a:ext>
            </a:extLst>
          </p:cNvPr>
          <p:cNvGrpSpPr>
            <a:grpSpLocks/>
          </p:cNvGrpSpPr>
          <p:nvPr/>
        </p:nvGrpSpPr>
        <p:grpSpPr bwMode="auto">
          <a:xfrm>
            <a:off x="6867525" y="5372100"/>
            <a:ext cx="755650" cy="847725"/>
            <a:chOff x="4317" y="3250"/>
            <a:chExt cx="476" cy="713"/>
          </a:xfrm>
        </p:grpSpPr>
        <p:grpSp>
          <p:nvGrpSpPr>
            <p:cNvPr id="55417" name="Group 142">
              <a:extLst>
                <a:ext uri="{FF2B5EF4-FFF2-40B4-BE49-F238E27FC236}">
                  <a16:creationId xmlns:a16="http://schemas.microsoft.com/office/drawing/2014/main" id="{D3843A44-FDB2-401A-937C-96E8ADF66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7" y="3250"/>
              <a:ext cx="238" cy="713"/>
              <a:chOff x="4317" y="3250"/>
              <a:chExt cx="238" cy="713"/>
            </a:xfrm>
          </p:grpSpPr>
          <p:sp>
            <p:nvSpPr>
              <p:cNvPr id="55421" name="Freeform 143">
                <a:extLst>
                  <a:ext uri="{FF2B5EF4-FFF2-40B4-BE49-F238E27FC236}">
                    <a16:creationId xmlns:a16="http://schemas.microsoft.com/office/drawing/2014/main" id="{E24CEDBF-6978-455E-A32F-2B5FE0187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3250"/>
                <a:ext cx="65" cy="363"/>
              </a:xfrm>
              <a:custGeom>
                <a:avLst/>
                <a:gdLst>
                  <a:gd name="T0" fmla="*/ 0 w 65"/>
                  <a:gd name="T1" fmla="*/ 362 h 363"/>
                  <a:gd name="T2" fmla="*/ 40 w 65"/>
                  <a:gd name="T3" fmla="*/ 54 h 363"/>
                  <a:gd name="T4" fmla="*/ 42 w 65"/>
                  <a:gd name="T5" fmla="*/ 38 h 363"/>
                  <a:gd name="T6" fmla="*/ 44 w 65"/>
                  <a:gd name="T7" fmla="*/ 25 h 363"/>
                  <a:gd name="T8" fmla="*/ 47 w 65"/>
                  <a:gd name="T9" fmla="*/ 15 h 363"/>
                  <a:gd name="T10" fmla="*/ 55 w 65"/>
                  <a:gd name="T11" fmla="*/ 6 h 363"/>
                  <a:gd name="T12" fmla="*/ 64 w 65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63"/>
                  <a:gd name="T23" fmla="*/ 65 w 65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63">
                    <a:moveTo>
                      <a:pt x="0" y="362"/>
                    </a:moveTo>
                    <a:lnTo>
                      <a:pt x="40" y="54"/>
                    </a:lnTo>
                    <a:lnTo>
                      <a:pt x="42" y="38"/>
                    </a:lnTo>
                    <a:lnTo>
                      <a:pt x="44" y="25"/>
                    </a:lnTo>
                    <a:lnTo>
                      <a:pt x="47" y="15"/>
                    </a:lnTo>
                    <a:lnTo>
                      <a:pt x="55" y="6"/>
                    </a:lnTo>
                    <a:lnTo>
                      <a:pt x="64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22" name="Freeform 144">
                <a:extLst>
                  <a:ext uri="{FF2B5EF4-FFF2-40B4-BE49-F238E27FC236}">
                    <a16:creationId xmlns:a16="http://schemas.microsoft.com/office/drawing/2014/main" id="{D297C8C9-731D-4532-AF7D-BA3A93712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" y="3254"/>
                <a:ext cx="172" cy="709"/>
              </a:xfrm>
              <a:custGeom>
                <a:avLst/>
                <a:gdLst>
                  <a:gd name="T0" fmla="*/ 0 w 172"/>
                  <a:gd name="T1" fmla="*/ 0 h 709"/>
                  <a:gd name="T2" fmla="*/ 14 w 172"/>
                  <a:gd name="T3" fmla="*/ 4 h 709"/>
                  <a:gd name="T4" fmla="*/ 24 w 172"/>
                  <a:gd name="T5" fmla="*/ 16 h 709"/>
                  <a:gd name="T6" fmla="*/ 28 w 172"/>
                  <a:gd name="T7" fmla="*/ 33 h 709"/>
                  <a:gd name="T8" fmla="*/ 31 w 172"/>
                  <a:gd name="T9" fmla="*/ 59 h 709"/>
                  <a:gd name="T10" fmla="*/ 86 w 172"/>
                  <a:gd name="T11" fmla="*/ 651 h 709"/>
                  <a:gd name="T12" fmla="*/ 91 w 172"/>
                  <a:gd name="T13" fmla="*/ 684 h 709"/>
                  <a:gd name="T14" fmla="*/ 95 w 172"/>
                  <a:gd name="T15" fmla="*/ 694 h 709"/>
                  <a:gd name="T16" fmla="*/ 106 w 172"/>
                  <a:gd name="T17" fmla="*/ 704 h 709"/>
                  <a:gd name="T18" fmla="*/ 115 w 172"/>
                  <a:gd name="T19" fmla="*/ 708 h 709"/>
                  <a:gd name="T20" fmla="*/ 127 w 172"/>
                  <a:gd name="T21" fmla="*/ 700 h 709"/>
                  <a:gd name="T22" fmla="*/ 135 w 172"/>
                  <a:gd name="T23" fmla="*/ 684 h 709"/>
                  <a:gd name="T24" fmla="*/ 171 w 172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2"/>
                  <a:gd name="T40" fmla="*/ 0 h 709"/>
                  <a:gd name="T41" fmla="*/ 172 w 172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2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6" y="651"/>
                    </a:lnTo>
                    <a:lnTo>
                      <a:pt x="91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7" y="700"/>
                    </a:lnTo>
                    <a:lnTo>
                      <a:pt x="135" y="684"/>
                    </a:lnTo>
                    <a:lnTo>
                      <a:pt x="171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418" name="Group 145">
              <a:extLst>
                <a:ext uri="{FF2B5EF4-FFF2-40B4-BE49-F238E27FC236}">
                  <a16:creationId xmlns:a16="http://schemas.microsoft.com/office/drawing/2014/main" id="{2175BA1B-96F4-44A4-88B5-C644CE342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7" y="3250"/>
              <a:ext cx="236" cy="713"/>
              <a:chOff x="4557" y="3250"/>
              <a:chExt cx="236" cy="713"/>
            </a:xfrm>
          </p:grpSpPr>
          <p:sp>
            <p:nvSpPr>
              <p:cNvPr id="55419" name="Freeform 146">
                <a:extLst>
                  <a:ext uri="{FF2B5EF4-FFF2-40B4-BE49-F238E27FC236}">
                    <a16:creationId xmlns:a16="http://schemas.microsoft.com/office/drawing/2014/main" id="{87DA3529-0328-473E-B63D-CC1F8C541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7" y="3250"/>
                <a:ext cx="64" cy="363"/>
              </a:xfrm>
              <a:custGeom>
                <a:avLst/>
                <a:gdLst>
                  <a:gd name="T0" fmla="*/ 0 w 64"/>
                  <a:gd name="T1" fmla="*/ 362 h 363"/>
                  <a:gd name="T2" fmla="*/ 39 w 64"/>
                  <a:gd name="T3" fmla="*/ 54 h 363"/>
                  <a:gd name="T4" fmla="*/ 41 w 64"/>
                  <a:gd name="T5" fmla="*/ 38 h 363"/>
                  <a:gd name="T6" fmla="*/ 43 w 64"/>
                  <a:gd name="T7" fmla="*/ 25 h 363"/>
                  <a:gd name="T8" fmla="*/ 46 w 64"/>
                  <a:gd name="T9" fmla="*/ 15 h 363"/>
                  <a:gd name="T10" fmla="*/ 54 w 64"/>
                  <a:gd name="T11" fmla="*/ 6 h 363"/>
                  <a:gd name="T12" fmla="*/ 63 w 64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63"/>
                  <a:gd name="T23" fmla="*/ 64 w 64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63">
                    <a:moveTo>
                      <a:pt x="0" y="362"/>
                    </a:moveTo>
                    <a:lnTo>
                      <a:pt x="39" y="54"/>
                    </a:lnTo>
                    <a:lnTo>
                      <a:pt x="41" y="38"/>
                    </a:lnTo>
                    <a:lnTo>
                      <a:pt x="43" y="25"/>
                    </a:lnTo>
                    <a:lnTo>
                      <a:pt x="46" y="15"/>
                    </a:lnTo>
                    <a:lnTo>
                      <a:pt x="54" y="6"/>
                    </a:lnTo>
                    <a:lnTo>
                      <a:pt x="63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20" name="Freeform 147">
                <a:extLst>
                  <a:ext uri="{FF2B5EF4-FFF2-40B4-BE49-F238E27FC236}">
                    <a16:creationId xmlns:a16="http://schemas.microsoft.com/office/drawing/2014/main" id="{2A8A7C94-AB3C-454F-B931-1A0B8526D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" y="3254"/>
                <a:ext cx="171" cy="709"/>
              </a:xfrm>
              <a:custGeom>
                <a:avLst/>
                <a:gdLst>
                  <a:gd name="T0" fmla="*/ 0 w 171"/>
                  <a:gd name="T1" fmla="*/ 0 h 709"/>
                  <a:gd name="T2" fmla="*/ 14 w 171"/>
                  <a:gd name="T3" fmla="*/ 4 h 709"/>
                  <a:gd name="T4" fmla="*/ 24 w 171"/>
                  <a:gd name="T5" fmla="*/ 16 h 709"/>
                  <a:gd name="T6" fmla="*/ 28 w 171"/>
                  <a:gd name="T7" fmla="*/ 33 h 709"/>
                  <a:gd name="T8" fmla="*/ 31 w 171"/>
                  <a:gd name="T9" fmla="*/ 59 h 709"/>
                  <a:gd name="T10" fmla="*/ 85 w 171"/>
                  <a:gd name="T11" fmla="*/ 651 h 709"/>
                  <a:gd name="T12" fmla="*/ 90 w 171"/>
                  <a:gd name="T13" fmla="*/ 684 h 709"/>
                  <a:gd name="T14" fmla="*/ 95 w 171"/>
                  <a:gd name="T15" fmla="*/ 694 h 709"/>
                  <a:gd name="T16" fmla="*/ 106 w 171"/>
                  <a:gd name="T17" fmla="*/ 704 h 709"/>
                  <a:gd name="T18" fmla="*/ 115 w 171"/>
                  <a:gd name="T19" fmla="*/ 708 h 709"/>
                  <a:gd name="T20" fmla="*/ 126 w 171"/>
                  <a:gd name="T21" fmla="*/ 700 h 709"/>
                  <a:gd name="T22" fmla="*/ 134 w 171"/>
                  <a:gd name="T23" fmla="*/ 684 h 709"/>
                  <a:gd name="T24" fmla="*/ 170 w 171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1"/>
                  <a:gd name="T40" fmla="*/ 0 h 709"/>
                  <a:gd name="T41" fmla="*/ 171 w 171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1" h="709">
                    <a:moveTo>
                      <a:pt x="0" y="0"/>
                    </a:moveTo>
                    <a:lnTo>
                      <a:pt x="14" y="4"/>
                    </a:lnTo>
                    <a:lnTo>
                      <a:pt x="24" y="16"/>
                    </a:lnTo>
                    <a:lnTo>
                      <a:pt x="28" y="33"/>
                    </a:lnTo>
                    <a:lnTo>
                      <a:pt x="31" y="59"/>
                    </a:lnTo>
                    <a:lnTo>
                      <a:pt x="85" y="651"/>
                    </a:lnTo>
                    <a:lnTo>
                      <a:pt x="90" y="684"/>
                    </a:lnTo>
                    <a:lnTo>
                      <a:pt x="95" y="694"/>
                    </a:lnTo>
                    <a:lnTo>
                      <a:pt x="106" y="704"/>
                    </a:lnTo>
                    <a:lnTo>
                      <a:pt x="115" y="708"/>
                    </a:lnTo>
                    <a:lnTo>
                      <a:pt x="126" y="700"/>
                    </a:lnTo>
                    <a:lnTo>
                      <a:pt x="134" y="684"/>
                    </a:lnTo>
                    <a:lnTo>
                      <a:pt x="170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5396" name="Freeform 148">
            <a:extLst>
              <a:ext uri="{FF2B5EF4-FFF2-40B4-BE49-F238E27FC236}">
                <a16:creationId xmlns:a16="http://schemas.microsoft.com/office/drawing/2014/main" id="{1A123A2A-AA73-447D-B086-F155EF44D7D5}"/>
              </a:ext>
            </a:extLst>
          </p:cNvPr>
          <p:cNvSpPr>
            <a:spLocks/>
          </p:cNvSpPr>
          <p:nvPr/>
        </p:nvSpPr>
        <p:spPr bwMode="auto">
          <a:xfrm>
            <a:off x="7615238" y="5365750"/>
            <a:ext cx="112712" cy="490538"/>
          </a:xfrm>
          <a:custGeom>
            <a:avLst/>
            <a:gdLst>
              <a:gd name="T0" fmla="*/ 0 w 71"/>
              <a:gd name="T1" fmla="*/ 2147483647 h 309"/>
              <a:gd name="T2" fmla="*/ 2147483647 w 71"/>
              <a:gd name="T3" fmla="*/ 2147483647 h 309"/>
              <a:gd name="T4" fmla="*/ 2147483647 w 71"/>
              <a:gd name="T5" fmla="*/ 2147483647 h 309"/>
              <a:gd name="T6" fmla="*/ 2147483647 w 71"/>
              <a:gd name="T7" fmla="*/ 2147483647 h 309"/>
              <a:gd name="T8" fmla="*/ 2147483647 w 71"/>
              <a:gd name="T9" fmla="*/ 2147483647 h 309"/>
              <a:gd name="T10" fmla="*/ 2147483647 w 71"/>
              <a:gd name="T11" fmla="*/ 2147483647 h 309"/>
              <a:gd name="T12" fmla="*/ 2147483647 w 71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1"/>
              <a:gd name="T22" fmla="*/ 0 h 309"/>
              <a:gd name="T23" fmla="*/ 71 w 71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1" h="309">
                <a:moveTo>
                  <a:pt x="0" y="309"/>
                </a:moveTo>
                <a:lnTo>
                  <a:pt x="46" y="40"/>
                </a:lnTo>
                <a:lnTo>
                  <a:pt x="48" y="28"/>
                </a:lnTo>
                <a:lnTo>
                  <a:pt x="50" y="19"/>
                </a:lnTo>
                <a:lnTo>
                  <a:pt x="54" y="11"/>
                </a:lnTo>
                <a:lnTo>
                  <a:pt x="61" y="4"/>
                </a:lnTo>
                <a:lnTo>
                  <a:pt x="71" y="0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7" name="Freeform 149">
            <a:extLst>
              <a:ext uri="{FF2B5EF4-FFF2-40B4-BE49-F238E27FC236}">
                <a16:creationId xmlns:a16="http://schemas.microsoft.com/office/drawing/2014/main" id="{B994A07F-46DC-4EDA-8B03-8E1BC1AE5436}"/>
              </a:ext>
            </a:extLst>
          </p:cNvPr>
          <p:cNvSpPr>
            <a:spLocks/>
          </p:cNvSpPr>
          <p:nvPr/>
        </p:nvSpPr>
        <p:spPr bwMode="auto">
          <a:xfrm>
            <a:off x="7731125" y="5370513"/>
            <a:ext cx="269875" cy="841375"/>
          </a:xfrm>
          <a:custGeom>
            <a:avLst/>
            <a:gdLst>
              <a:gd name="T0" fmla="*/ 0 w 170"/>
              <a:gd name="T1" fmla="*/ 0 h 530"/>
              <a:gd name="T2" fmla="*/ 2147483647 w 170"/>
              <a:gd name="T3" fmla="*/ 2147483647 h 530"/>
              <a:gd name="T4" fmla="*/ 2147483647 w 170"/>
              <a:gd name="T5" fmla="*/ 2147483647 h 530"/>
              <a:gd name="T6" fmla="*/ 2147483647 w 170"/>
              <a:gd name="T7" fmla="*/ 2147483647 h 530"/>
              <a:gd name="T8" fmla="*/ 2147483647 w 170"/>
              <a:gd name="T9" fmla="*/ 2147483647 h 530"/>
              <a:gd name="T10" fmla="*/ 2147483647 w 170"/>
              <a:gd name="T11" fmla="*/ 2147483647 h 530"/>
              <a:gd name="T12" fmla="*/ 2147483647 w 170"/>
              <a:gd name="T13" fmla="*/ 2147483647 h 530"/>
              <a:gd name="T14" fmla="*/ 2147483647 w 170"/>
              <a:gd name="T15" fmla="*/ 2147483647 h 530"/>
              <a:gd name="T16" fmla="*/ 2147483647 w 170"/>
              <a:gd name="T17" fmla="*/ 2147483647 h 530"/>
              <a:gd name="T18" fmla="*/ 2147483647 w 170"/>
              <a:gd name="T19" fmla="*/ 2147483647 h 530"/>
              <a:gd name="T20" fmla="*/ 2147483647 w 170"/>
              <a:gd name="T21" fmla="*/ 2147483647 h 530"/>
              <a:gd name="T22" fmla="*/ 2147483647 w 170"/>
              <a:gd name="T23" fmla="*/ 2147483647 h 530"/>
              <a:gd name="T24" fmla="*/ 2147483647 w 170"/>
              <a:gd name="T25" fmla="*/ 2147483647 h 5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0"/>
              <a:gd name="T40" fmla="*/ 0 h 530"/>
              <a:gd name="T41" fmla="*/ 170 w 170"/>
              <a:gd name="T42" fmla="*/ 530 h 53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0" h="530">
                <a:moveTo>
                  <a:pt x="0" y="0"/>
                </a:moveTo>
                <a:lnTo>
                  <a:pt x="14" y="3"/>
                </a:lnTo>
                <a:lnTo>
                  <a:pt x="24" y="12"/>
                </a:lnTo>
                <a:lnTo>
                  <a:pt x="27" y="25"/>
                </a:lnTo>
                <a:lnTo>
                  <a:pt x="30" y="44"/>
                </a:lnTo>
                <a:lnTo>
                  <a:pt x="84" y="488"/>
                </a:lnTo>
                <a:lnTo>
                  <a:pt x="89" y="512"/>
                </a:lnTo>
                <a:lnTo>
                  <a:pt x="93" y="520"/>
                </a:lnTo>
                <a:lnTo>
                  <a:pt x="104" y="527"/>
                </a:lnTo>
                <a:lnTo>
                  <a:pt x="113" y="530"/>
                </a:lnTo>
                <a:lnTo>
                  <a:pt x="124" y="524"/>
                </a:lnTo>
                <a:lnTo>
                  <a:pt x="132" y="512"/>
                </a:lnTo>
                <a:lnTo>
                  <a:pt x="170" y="267"/>
                </a:lnTo>
              </a:path>
            </a:pathLst>
          </a:custGeom>
          <a:noFill/>
          <a:ln w="38100" cap="rnd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98" name="Group 150">
            <a:extLst>
              <a:ext uri="{FF2B5EF4-FFF2-40B4-BE49-F238E27FC236}">
                <a16:creationId xmlns:a16="http://schemas.microsoft.com/office/drawing/2014/main" id="{210033EA-6D7F-4177-904D-AD0BA9F51D2F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5365750"/>
            <a:ext cx="377825" cy="847725"/>
            <a:chOff x="5031" y="3244"/>
            <a:chExt cx="238" cy="713"/>
          </a:xfrm>
        </p:grpSpPr>
        <p:sp>
          <p:nvSpPr>
            <p:cNvPr id="55415" name="Freeform 151">
              <a:extLst>
                <a:ext uri="{FF2B5EF4-FFF2-40B4-BE49-F238E27FC236}">
                  <a16:creationId xmlns:a16="http://schemas.microsoft.com/office/drawing/2014/main" id="{336C84C5-3421-4945-8D87-908F719A6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1" y="3244"/>
              <a:ext cx="69" cy="363"/>
            </a:xfrm>
            <a:custGeom>
              <a:avLst/>
              <a:gdLst>
                <a:gd name="T0" fmla="*/ 0 w 69"/>
                <a:gd name="T1" fmla="*/ 362 h 363"/>
                <a:gd name="T2" fmla="*/ 42 w 69"/>
                <a:gd name="T3" fmla="*/ 54 h 363"/>
                <a:gd name="T4" fmla="*/ 45 w 69"/>
                <a:gd name="T5" fmla="*/ 38 h 363"/>
                <a:gd name="T6" fmla="*/ 47 w 69"/>
                <a:gd name="T7" fmla="*/ 25 h 363"/>
                <a:gd name="T8" fmla="*/ 50 w 69"/>
                <a:gd name="T9" fmla="*/ 15 h 363"/>
                <a:gd name="T10" fmla="*/ 58 w 69"/>
                <a:gd name="T11" fmla="*/ 6 h 363"/>
                <a:gd name="T12" fmla="*/ 68 w 69"/>
                <a:gd name="T13" fmla="*/ 0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"/>
                <a:gd name="T22" fmla="*/ 0 h 363"/>
                <a:gd name="T23" fmla="*/ 69 w 69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" h="363">
                  <a:moveTo>
                    <a:pt x="0" y="362"/>
                  </a:moveTo>
                  <a:lnTo>
                    <a:pt x="42" y="54"/>
                  </a:lnTo>
                  <a:lnTo>
                    <a:pt x="45" y="38"/>
                  </a:lnTo>
                  <a:lnTo>
                    <a:pt x="47" y="25"/>
                  </a:lnTo>
                  <a:lnTo>
                    <a:pt x="50" y="15"/>
                  </a:lnTo>
                  <a:lnTo>
                    <a:pt x="58" y="6"/>
                  </a:lnTo>
                  <a:lnTo>
                    <a:pt x="68" y="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416" name="Freeform 152">
              <a:extLst>
                <a:ext uri="{FF2B5EF4-FFF2-40B4-BE49-F238E27FC236}">
                  <a16:creationId xmlns:a16="http://schemas.microsoft.com/office/drawing/2014/main" id="{2BCF4E70-2DD9-4474-8928-3AAF71FE1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" y="3248"/>
              <a:ext cx="168" cy="709"/>
            </a:xfrm>
            <a:custGeom>
              <a:avLst/>
              <a:gdLst>
                <a:gd name="T0" fmla="*/ 0 w 168"/>
                <a:gd name="T1" fmla="*/ 0 h 709"/>
                <a:gd name="T2" fmla="*/ 14 w 168"/>
                <a:gd name="T3" fmla="*/ 4 h 709"/>
                <a:gd name="T4" fmla="*/ 24 w 168"/>
                <a:gd name="T5" fmla="*/ 16 h 709"/>
                <a:gd name="T6" fmla="*/ 27 w 168"/>
                <a:gd name="T7" fmla="*/ 33 h 709"/>
                <a:gd name="T8" fmla="*/ 30 w 168"/>
                <a:gd name="T9" fmla="*/ 59 h 709"/>
                <a:gd name="T10" fmla="*/ 84 w 168"/>
                <a:gd name="T11" fmla="*/ 651 h 709"/>
                <a:gd name="T12" fmla="*/ 89 w 168"/>
                <a:gd name="T13" fmla="*/ 684 h 709"/>
                <a:gd name="T14" fmla="*/ 93 w 168"/>
                <a:gd name="T15" fmla="*/ 694 h 709"/>
                <a:gd name="T16" fmla="*/ 104 w 168"/>
                <a:gd name="T17" fmla="*/ 704 h 709"/>
                <a:gd name="T18" fmla="*/ 113 w 168"/>
                <a:gd name="T19" fmla="*/ 708 h 709"/>
                <a:gd name="T20" fmla="*/ 124 w 168"/>
                <a:gd name="T21" fmla="*/ 700 h 709"/>
                <a:gd name="T22" fmla="*/ 132 w 168"/>
                <a:gd name="T23" fmla="*/ 684 h 709"/>
                <a:gd name="T24" fmla="*/ 167 w 168"/>
                <a:gd name="T25" fmla="*/ 380 h 70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8"/>
                <a:gd name="T40" fmla="*/ 0 h 709"/>
                <a:gd name="T41" fmla="*/ 168 w 168"/>
                <a:gd name="T42" fmla="*/ 709 h 70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8" h="709">
                  <a:moveTo>
                    <a:pt x="0" y="0"/>
                  </a:moveTo>
                  <a:lnTo>
                    <a:pt x="14" y="4"/>
                  </a:lnTo>
                  <a:lnTo>
                    <a:pt x="24" y="16"/>
                  </a:lnTo>
                  <a:lnTo>
                    <a:pt x="27" y="33"/>
                  </a:lnTo>
                  <a:lnTo>
                    <a:pt x="30" y="59"/>
                  </a:lnTo>
                  <a:lnTo>
                    <a:pt x="84" y="651"/>
                  </a:lnTo>
                  <a:lnTo>
                    <a:pt x="89" y="684"/>
                  </a:lnTo>
                  <a:lnTo>
                    <a:pt x="93" y="694"/>
                  </a:lnTo>
                  <a:lnTo>
                    <a:pt x="104" y="704"/>
                  </a:lnTo>
                  <a:lnTo>
                    <a:pt x="113" y="708"/>
                  </a:lnTo>
                  <a:lnTo>
                    <a:pt x="124" y="700"/>
                  </a:lnTo>
                  <a:lnTo>
                    <a:pt x="132" y="684"/>
                  </a:lnTo>
                  <a:lnTo>
                    <a:pt x="167" y="38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99" name="Rectangle 153">
            <a:extLst>
              <a:ext uri="{FF2B5EF4-FFF2-40B4-BE49-F238E27FC236}">
                <a16:creationId xmlns:a16="http://schemas.microsoft.com/office/drawing/2014/main" id="{5D5FB6ED-1CEC-44E8-8BA1-A60527F6C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2333625"/>
            <a:ext cx="14001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基带信号</a:t>
            </a:r>
          </a:p>
        </p:txBody>
      </p:sp>
      <p:sp>
        <p:nvSpPr>
          <p:cNvPr id="55400" name="Rectangle 154">
            <a:extLst>
              <a:ext uri="{FF2B5EF4-FFF2-40B4-BE49-F238E27FC236}">
                <a16:creationId xmlns:a16="http://schemas.microsoft.com/office/drawing/2014/main" id="{C32A6D58-7CEF-48CC-A94D-5C543E450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3346450"/>
            <a:ext cx="790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调幅</a:t>
            </a:r>
          </a:p>
        </p:txBody>
      </p:sp>
      <p:sp>
        <p:nvSpPr>
          <p:cNvPr id="55401" name="Rectangle 155">
            <a:extLst>
              <a:ext uri="{FF2B5EF4-FFF2-40B4-BE49-F238E27FC236}">
                <a16:creationId xmlns:a16="http://schemas.microsoft.com/office/drawing/2014/main" id="{2884A4EC-1DD1-4152-8686-AA1554CD4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4457700"/>
            <a:ext cx="790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调频</a:t>
            </a:r>
          </a:p>
        </p:txBody>
      </p:sp>
      <p:sp>
        <p:nvSpPr>
          <p:cNvPr id="55402" name="Rectangle 156">
            <a:extLst>
              <a:ext uri="{FF2B5EF4-FFF2-40B4-BE49-F238E27FC236}">
                <a16:creationId xmlns:a16="http://schemas.microsoft.com/office/drawing/2014/main" id="{77A6CA3E-21F5-423C-AFE6-908E86198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5640388"/>
            <a:ext cx="790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调相</a:t>
            </a:r>
          </a:p>
        </p:txBody>
      </p:sp>
      <p:grpSp>
        <p:nvGrpSpPr>
          <p:cNvPr id="55403" name="Group 157">
            <a:extLst>
              <a:ext uri="{FF2B5EF4-FFF2-40B4-BE49-F238E27FC236}">
                <a16:creationId xmlns:a16="http://schemas.microsoft.com/office/drawing/2014/main" id="{5228D303-1EC1-4DD3-8EB4-258EB71B6166}"/>
              </a:ext>
            </a:extLst>
          </p:cNvPr>
          <p:cNvGrpSpPr>
            <a:grpSpLocks/>
          </p:cNvGrpSpPr>
          <p:nvPr/>
        </p:nvGrpSpPr>
        <p:grpSpPr bwMode="auto">
          <a:xfrm>
            <a:off x="2298700" y="3074988"/>
            <a:ext cx="755650" cy="844550"/>
            <a:chOff x="1439" y="1316"/>
            <a:chExt cx="476" cy="711"/>
          </a:xfrm>
        </p:grpSpPr>
        <p:grpSp>
          <p:nvGrpSpPr>
            <p:cNvPr id="55404" name="Group 158">
              <a:extLst>
                <a:ext uri="{FF2B5EF4-FFF2-40B4-BE49-F238E27FC236}">
                  <a16:creationId xmlns:a16="http://schemas.microsoft.com/office/drawing/2014/main" id="{707CF512-058E-4202-B466-1D7F08CC3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9" y="1316"/>
              <a:ext cx="239" cy="711"/>
              <a:chOff x="1439" y="1316"/>
              <a:chExt cx="239" cy="711"/>
            </a:xfrm>
          </p:grpSpPr>
          <p:sp>
            <p:nvSpPr>
              <p:cNvPr id="55411" name="Freeform 159">
                <a:extLst>
                  <a:ext uri="{FF2B5EF4-FFF2-40B4-BE49-F238E27FC236}">
                    <a16:creationId xmlns:a16="http://schemas.microsoft.com/office/drawing/2014/main" id="{23E5315C-7305-4AFC-A58B-63781986C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1317"/>
                <a:ext cx="32" cy="363"/>
              </a:xfrm>
              <a:custGeom>
                <a:avLst/>
                <a:gdLst>
                  <a:gd name="T0" fmla="*/ 0 w 32"/>
                  <a:gd name="T1" fmla="*/ 362 h 363"/>
                  <a:gd name="T2" fmla="*/ 19 w 32"/>
                  <a:gd name="T3" fmla="*/ 54 h 363"/>
                  <a:gd name="T4" fmla="*/ 20 w 32"/>
                  <a:gd name="T5" fmla="*/ 38 h 363"/>
                  <a:gd name="T6" fmla="*/ 21 w 32"/>
                  <a:gd name="T7" fmla="*/ 25 h 363"/>
                  <a:gd name="T8" fmla="*/ 23 w 32"/>
                  <a:gd name="T9" fmla="*/ 15 h 363"/>
                  <a:gd name="T10" fmla="*/ 27 w 32"/>
                  <a:gd name="T11" fmla="*/ 6 h 363"/>
                  <a:gd name="T12" fmla="*/ 31 w 32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"/>
                  <a:gd name="T22" fmla="*/ 0 h 363"/>
                  <a:gd name="T23" fmla="*/ 32 w 32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" h="363">
                    <a:moveTo>
                      <a:pt x="0" y="362"/>
                    </a:moveTo>
                    <a:lnTo>
                      <a:pt x="19" y="54"/>
                    </a:lnTo>
                    <a:lnTo>
                      <a:pt x="20" y="38"/>
                    </a:lnTo>
                    <a:lnTo>
                      <a:pt x="21" y="25"/>
                    </a:lnTo>
                    <a:lnTo>
                      <a:pt x="23" y="15"/>
                    </a:lnTo>
                    <a:lnTo>
                      <a:pt x="27" y="6"/>
                    </a:lnTo>
                    <a:lnTo>
                      <a:pt x="31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12" name="Freeform 160">
                <a:extLst>
                  <a:ext uri="{FF2B5EF4-FFF2-40B4-BE49-F238E27FC236}">
                    <a16:creationId xmlns:a16="http://schemas.microsoft.com/office/drawing/2014/main" id="{279FED83-02A6-4754-8226-3ADD2E2C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" y="1316"/>
                <a:ext cx="86" cy="711"/>
              </a:xfrm>
              <a:custGeom>
                <a:avLst/>
                <a:gdLst>
                  <a:gd name="T0" fmla="*/ 0 w 86"/>
                  <a:gd name="T1" fmla="*/ 0 h 711"/>
                  <a:gd name="T2" fmla="*/ 7 w 86"/>
                  <a:gd name="T3" fmla="*/ 4 h 711"/>
                  <a:gd name="T4" fmla="*/ 12 w 86"/>
                  <a:gd name="T5" fmla="*/ 16 h 711"/>
                  <a:gd name="T6" fmla="*/ 14 w 86"/>
                  <a:gd name="T7" fmla="*/ 33 h 711"/>
                  <a:gd name="T8" fmla="*/ 15 w 86"/>
                  <a:gd name="T9" fmla="*/ 59 h 711"/>
                  <a:gd name="T10" fmla="*/ 43 w 86"/>
                  <a:gd name="T11" fmla="*/ 653 h 711"/>
                  <a:gd name="T12" fmla="*/ 45 w 86"/>
                  <a:gd name="T13" fmla="*/ 686 h 711"/>
                  <a:gd name="T14" fmla="*/ 47 w 86"/>
                  <a:gd name="T15" fmla="*/ 696 h 711"/>
                  <a:gd name="T16" fmla="*/ 53 w 86"/>
                  <a:gd name="T17" fmla="*/ 706 h 711"/>
                  <a:gd name="T18" fmla="*/ 57 w 86"/>
                  <a:gd name="T19" fmla="*/ 710 h 711"/>
                  <a:gd name="T20" fmla="*/ 63 w 86"/>
                  <a:gd name="T21" fmla="*/ 702 h 711"/>
                  <a:gd name="T22" fmla="*/ 67 w 86"/>
                  <a:gd name="T23" fmla="*/ 686 h 711"/>
                  <a:gd name="T24" fmla="*/ 85 w 86"/>
                  <a:gd name="T25" fmla="*/ 381 h 7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711"/>
                  <a:gd name="T41" fmla="*/ 86 w 86"/>
                  <a:gd name="T42" fmla="*/ 711 h 71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711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4" y="33"/>
                    </a:lnTo>
                    <a:lnTo>
                      <a:pt x="15" y="59"/>
                    </a:lnTo>
                    <a:lnTo>
                      <a:pt x="43" y="653"/>
                    </a:lnTo>
                    <a:lnTo>
                      <a:pt x="45" y="686"/>
                    </a:lnTo>
                    <a:lnTo>
                      <a:pt x="47" y="696"/>
                    </a:lnTo>
                    <a:lnTo>
                      <a:pt x="53" y="706"/>
                    </a:lnTo>
                    <a:lnTo>
                      <a:pt x="57" y="710"/>
                    </a:lnTo>
                    <a:lnTo>
                      <a:pt x="63" y="702"/>
                    </a:lnTo>
                    <a:lnTo>
                      <a:pt x="67" y="686"/>
                    </a:lnTo>
                    <a:lnTo>
                      <a:pt x="85" y="381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13" name="Freeform 161">
                <a:extLst>
                  <a:ext uri="{FF2B5EF4-FFF2-40B4-BE49-F238E27FC236}">
                    <a16:creationId xmlns:a16="http://schemas.microsoft.com/office/drawing/2014/main" id="{EDCEED9B-7750-4F1C-AAF4-85196DF0E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1323"/>
                <a:ext cx="34" cy="363"/>
              </a:xfrm>
              <a:custGeom>
                <a:avLst/>
                <a:gdLst>
                  <a:gd name="T0" fmla="*/ 0 w 34"/>
                  <a:gd name="T1" fmla="*/ 362 h 363"/>
                  <a:gd name="T2" fmla="*/ 20 w 34"/>
                  <a:gd name="T3" fmla="*/ 54 h 363"/>
                  <a:gd name="T4" fmla="*/ 22 w 34"/>
                  <a:gd name="T5" fmla="*/ 38 h 363"/>
                  <a:gd name="T6" fmla="*/ 23 w 34"/>
                  <a:gd name="T7" fmla="*/ 25 h 363"/>
                  <a:gd name="T8" fmla="*/ 24 w 34"/>
                  <a:gd name="T9" fmla="*/ 15 h 363"/>
                  <a:gd name="T10" fmla="*/ 28 w 34"/>
                  <a:gd name="T11" fmla="*/ 6 h 363"/>
                  <a:gd name="T12" fmla="*/ 33 w 34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"/>
                  <a:gd name="T22" fmla="*/ 0 h 363"/>
                  <a:gd name="T23" fmla="*/ 34 w 34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4" y="15"/>
                    </a:lnTo>
                    <a:lnTo>
                      <a:pt x="28" y="6"/>
                    </a:lnTo>
                    <a:lnTo>
                      <a:pt x="33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14" name="Freeform 162">
                <a:extLst>
                  <a:ext uri="{FF2B5EF4-FFF2-40B4-BE49-F238E27FC236}">
                    <a16:creationId xmlns:a16="http://schemas.microsoft.com/office/drawing/2014/main" id="{D1029038-521F-4147-8327-08D0E7314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" y="1318"/>
                <a:ext cx="86" cy="709"/>
              </a:xfrm>
              <a:custGeom>
                <a:avLst/>
                <a:gdLst>
                  <a:gd name="T0" fmla="*/ 0 w 86"/>
                  <a:gd name="T1" fmla="*/ 0 h 709"/>
                  <a:gd name="T2" fmla="*/ 7 w 86"/>
                  <a:gd name="T3" fmla="*/ 4 h 709"/>
                  <a:gd name="T4" fmla="*/ 12 w 86"/>
                  <a:gd name="T5" fmla="*/ 16 h 709"/>
                  <a:gd name="T6" fmla="*/ 14 w 86"/>
                  <a:gd name="T7" fmla="*/ 33 h 709"/>
                  <a:gd name="T8" fmla="*/ 15 w 86"/>
                  <a:gd name="T9" fmla="*/ 59 h 709"/>
                  <a:gd name="T10" fmla="*/ 43 w 86"/>
                  <a:gd name="T11" fmla="*/ 651 h 709"/>
                  <a:gd name="T12" fmla="*/ 45 w 86"/>
                  <a:gd name="T13" fmla="*/ 684 h 709"/>
                  <a:gd name="T14" fmla="*/ 47 w 86"/>
                  <a:gd name="T15" fmla="*/ 694 h 709"/>
                  <a:gd name="T16" fmla="*/ 53 w 86"/>
                  <a:gd name="T17" fmla="*/ 704 h 709"/>
                  <a:gd name="T18" fmla="*/ 57 w 86"/>
                  <a:gd name="T19" fmla="*/ 708 h 709"/>
                  <a:gd name="T20" fmla="*/ 63 w 86"/>
                  <a:gd name="T21" fmla="*/ 700 h 709"/>
                  <a:gd name="T22" fmla="*/ 67 w 86"/>
                  <a:gd name="T23" fmla="*/ 684 h 709"/>
                  <a:gd name="T24" fmla="*/ 85 w 86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709"/>
                  <a:gd name="T41" fmla="*/ 86 w 86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4" y="33"/>
                    </a:lnTo>
                    <a:lnTo>
                      <a:pt x="15" y="59"/>
                    </a:lnTo>
                    <a:lnTo>
                      <a:pt x="43" y="651"/>
                    </a:lnTo>
                    <a:lnTo>
                      <a:pt x="45" y="684"/>
                    </a:lnTo>
                    <a:lnTo>
                      <a:pt x="47" y="694"/>
                    </a:lnTo>
                    <a:lnTo>
                      <a:pt x="53" y="704"/>
                    </a:lnTo>
                    <a:lnTo>
                      <a:pt x="57" y="708"/>
                    </a:lnTo>
                    <a:lnTo>
                      <a:pt x="63" y="700"/>
                    </a:lnTo>
                    <a:lnTo>
                      <a:pt x="67" y="684"/>
                    </a:lnTo>
                    <a:lnTo>
                      <a:pt x="85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405" name="Group 163">
              <a:extLst>
                <a:ext uri="{FF2B5EF4-FFF2-40B4-BE49-F238E27FC236}">
                  <a16:creationId xmlns:a16="http://schemas.microsoft.com/office/drawing/2014/main" id="{A607A31A-66A1-436B-A1CC-282E0E4FF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6" y="1316"/>
              <a:ext cx="239" cy="711"/>
              <a:chOff x="1676" y="1316"/>
              <a:chExt cx="239" cy="711"/>
            </a:xfrm>
          </p:grpSpPr>
          <p:sp>
            <p:nvSpPr>
              <p:cNvPr id="55407" name="Freeform 164">
                <a:extLst>
                  <a:ext uri="{FF2B5EF4-FFF2-40B4-BE49-F238E27FC236}">
                    <a16:creationId xmlns:a16="http://schemas.microsoft.com/office/drawing/2014/main" id="{B894E431-0D61-4619-8E0A-A7CA67825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1317"/>
                <a:ext cx="32" cy="363"/>
              </a:xfrm>
              <a:custGeom>
                <a:avLst/>
                <a:gdLst>
                  <a:gd name="T0" fmla="*/ 0 w 32"/>
                  <a:gd name="T1" fmla="*/ 362 h 363"/>
                  <a:gd name="T2" fmla="*/ 19 w 32"/>
                  <a:gd name="T3" fmla="*/ 54 h 363"/>
                  <a:gd name="T4" fmla="*/ 20 w 32"/>
                  <a:gd name="T5" fmla="*/ 38 h 363"/>
                  <a:gd name="T6" fmla="*/ 21 w 32"/>
                  <a:gd name="T7" fmla="*/ 25 h 363"/>
                  <a:gd name="T8" fmla="*/ 23 w 32"/>
                  <a:gd name="T9" fmla="*/ 15 h 363"/>
                  <a:gd name="T10" fmla="*/ 27 w 32"/>
                  <a:gd name="T11" fmla="*/ 6 h 363"/>
                  <a:gd name="T12" fmla="*/ 31 w 32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"/>
                  <a:gd name="T22" fmla="*/ 0 h 363"/>
                  <a:gd name="T23" fmla="*/ 32 w 32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" h="363">
                    <a:moveTo>
                      <a:pt x="0" y="362"/>
                    </a:moveTo>
                    <a:lnTo>
                      <a:pt x="19" y="54"/>
                    </a:lnTo>
                    <a:lnTo>
                      <a:pt x="20" y="38"/>
                    </a:lnTo>
                    <a:lnTo>
                      <a:pt x="21" y="25"/>
                    </a:lnTo>
                    <a:lnTo>
                      <a:pt x="23" y="15"/>
                    </a:lnTo>
                    <a:lnTo>
                      <a:pt x="27" y="6"/>
                    </a:lnTo>
                    <a:lnTo>
                      <a:pt x="31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08" name="Freeform 165">
                <a:extLst>
                  <a:ext uri="{FF2B5EF4-FFF2-40B4-BE49-F238E27FC236}">
                    <a16:creationId xmlns:a16="http://schemas.microsoft.com/office/drawing/2014/main" id="{F98DA447-F43E-4D64-8159-6B29951D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1316"/>
                <a:ext cx="86" cy="711"/>
              </a:xfrm>
              <a:custGeom>
                <a:avLst/>
                <a:gdLst>
                  <a:gd name="T0" fmla="*/ 0 w 86"/>
                  <a:gd name="T1" fmla="*/ 0 h 711"/>
                  <a:gd name="T2" fmla="*/ 7 w 86"/>
                  <a:gd name="T3" fmla="*/ 4 h 711"/>
                  <a:gd name="T4" fmla="*/ 12 w 86"/>
                  <a:gd name="T5" fmla="*/ 16 h 711"/>
                  <a:gd name="T6" fmla="*/ 14 w 86"/>
                  <a:gd name="T7" fmla="*/ 33 h 711"/>
                  <a:gd name="T8" fmla="*/ 15 w 86"/>
                  <a:gd name="T9" fmla="*/ 59 h 711"/>
                  <a:gd name="T10" fmla="*/ 43 w 86"/>
                  <a:gd name="T11" fmla="*/ 653 h 711"/>
                  <a:gd name="T12" fmla="*/ 45 w 86"/>
                  <a:gd name="T13" fmla="*/ 686 h 711"/>
                  <a:gd name="T14" fmla="*/ 47 w 86"/>
                  <a:gd name="T15" fmla="*/ 696 h 711"/>
                  <a:gd name="T16" fmla="*/ 53 w 86"/>
                  <a:gd name="T17" fmla="*/ 706 h 711"/>
                  <a:gd name="T18" fmla="*/ 57 w 86"/>
                  <a:gd name="T19" fmla="*/ 710 h 711"/>
                  <a:gd name="T20" fmla="*/ 63 w 86"/>
                  <a:gd name="T21" fmla="*/ 702 h 711"/>
                  <a:gd name="T22" fmla="*/ 67 w 86"/>
                  <a:gd name="T23" fmla="*/ 686 h 711"/>
                  <a:gd name="T24" fmla="*/ 85 w 86"/>
                  <a:gd name="T25" fmla="*/ 381 h 7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711"/>
                  <a:gd name="T41" fmla="*/ 86 w 86"/>
                  <a:gd name="T42" fmla="*/ 711 h 71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711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4" y="33"/>
                    </a:lnTo>
                    <a:lnTo>
                      <a:pt x="15" y="59"/>
                    </a:lnTo>
                    <a:lnTo>
                      <a:pt x="43" y="653"/>
                    </a:lnTo>
                    <a:lnTo>
                      <a:pt x="45" y="686"/>
                    </a:lnTo>
                    <a:lnTo>
                      <a:pt x="47" y="696"/>
                    </a:lnTo>
                    <a:lnTo>
                      <a:pt x="53" y="706"/>
                    </a:lnTo>
                    <a:lnTo>
                      <a:pt x="57" y="710"/>
                    </a:lnTo>
                    <a:lnTo>
                      <a:pt x="63" y="702"/>
                    </a:lnTo>
                    <a:lnTo>
                      <a:pt x="67" y="686"/>
                    </a:lnTo>
                    <a:lnTo>
                      <a:pt x="85" y="381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09" name="Freeform 166">
                <a:extLst>
                  <a:ext uri="{FF2B5EF4-FFF2-40B4-BE49-F238E27FC236}">
                    <a16:creationId xmlns:a16="http://schemas.microsoft.com/office/drawing/2014/main" id="{B4A55A19-BC64-4E3A-9B39-883088B35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323"/>
                <a:ext cx="34" cy="363"/>
              </a:xfrm>
              <a:custGeom>
                <a:avLst/>
                <a:gdLst>
                  <a:gd name="T0" fmla="*/ 0 w 34"/>
                  <a:gd name="T1" fmla="*/ 362 h 363"/>
                  <a:gd name="T2" fmla="*/ 20 w 34"/>
                  <a:gd name="T3" fmla="*/ 54 h 363"/>
                  <a:gd name="T4" fmla="*/ 22 w 34"/>
                  <a:gd name="T5" fmla="*/ 38 h 363"/>
                  <a:gd name="T6" fmla="*/ 23 w 34"/>
                  <a:gd name="T7" fmla="*/ 25 h 363"/>
                  <a:gd name="T8" fmla="*/ 24 w 34"/>
                  <a:gd name="T9" fmla="*/ 15 h 363"/>
                  <a:gd name="T10" fmla="*/ 28 w 34"/>
                  <a:gd name="T11" fmla="*/ 6 h 363"/>
                  <a:gd name="T12" fmla="*/ 33 w 34"/>
                  <a:gd name="T13" fmla="*/ 0 h 36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"/>
                  <a:gd name="T22" fmla="*/ 0 h 363"/>
                  <a:gd name="T23" fmla="*/ 34 w 34"/>
                  <a:gd name="T24" fmla="*/ 363 h 36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" h="363">
                    <a:moveTo>
                      <a:pt x="0" y="362"/>
                    </a:moveTo>
                    <a:lnTo>
                      <a:pt x="20" y="54"/>
                    </a:lnTo>
                    <a:lnTo>
                      <a:pt x="22" y="38"/>
                    </a:lnTo>
                    <a:lnTo>
                      <a:pt x="23" y="25"/>
                    </a:lnTo>
                    <a:lnTo>
                      <a:pt x="24" y="15"/>
                    </a:lnTo>
                    <a:lnTo>
                      <a:pt x="28" y="6"/>
                    </a:lnTo>
                    <a:lnTo>
                      <a:pt x="33" y="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10" name="Freeform 167">
                <a:extLst>
                  <a:ext uri="{FF2B5EF4-FFF2-40B4-BE49-F238E27FC236}">
                    <a16:creationId xmlns:a16="http://schemas.microsoft.com/office/drawing/2014/main" id="{8217AAB0-0D5B-4970-9792-5AC94028B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9" y="1318"/>
                <a:ext cx="86" cy="709"/>
              </a:xfrm>
              <a:custGeom>
                <a:avLst/>
                <a:gdLst>
                  <a:gd name="T0" fmla="*/ 0 w 86"/>
                  <a:gd name="T1" fmla="*/ 0 h 709"/>
                  <a:gd name="T2" fmla="*/ 7 w 86"/>
                  <a:gd name="T3" fmla="*/ 4 h 709"/>
                  <a:gd name="T4" fmla="*/ 12 w 86"/>
                  <a:gd name="T5" fmla="*/ 16 h 709"/>
                  <a:gd name="T6" fmla="*/ 14 w 86"/>
                  <a:gd name="T7" fmla="*/ 33 h 709"/>
                  <a:gd name="T8" fmla="*/ 15 w 86"/>
                  <a:gd name="T9" fmla="*/ 59 h 709"/>
                  <a:gd name="T10" fmla="*/ 43 w 86"/>
                  <a:gd name="T11" fmla="*/ 651 h 709"/>
                  <a:gd name="T12" fmla="*/ 45 w 86"/>
                  <a:gd name="T13" fmla="*/ 684 h 709"/>
                  <a:gd name="T14" fmla="*/ 47 w 86"/>
                  <a:gd name="T15" fmla="*/ 694 h 709"/>
                  <a:gd name="T16" fmla="*/ 53 w 86"/>
                  <a:gd name="T17" fmla="*/ 704 h 709"/>
                  <a:gd name="T18" fmla="*/ 57 w 86"/>
                  <a:gd name="T19" fmla="*/ 708 h 709"/>
                  <a:gd name="T20" fmla="*/ 63 w 86"/>
                  <a:gd name="T21" fmla="*/ 700 h 709"/>
                  <a:gd name="T22" fmla="*/ 67 w 86"/>
                  <a:gd name="T23" fmla="*/ 684 h 709"/>
                  <a:gd name="T24" fmla="*/ 85 w 86"/>
                  <a:gd name="T25" fmla="*/ 380 h 70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709"/>
                  <a:gd name="T41" fmla="*/ 86 w 86"/>
                  <a:gd name="T42" fmla="*/ 709 h 70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709">
                    <a:moveTo>
                      <a:pt x="0" y="0"/>
                    </a:moveTo>
                    <a:lnTo>
                      <a:pt x="7" y="4"/>
                    </a:lnTo>
                    <a:lnTo>
                      <a:pt x="12" y="16"/>
                    </a:lnTo>
                    <a:lnTo>
                      <a:pt x="14" y="33"/>
                    </a:lnTo>
                    <a:lnTo>
                      <a:pt x="15" y="59"/>
                    </a:lnTo>
                    <a:lnTo>
                      <a:pt x="43" y="651"/>
                    </a:lnTo>
                    <a:lnTo>
                      <a:pt x="45" y="684"/>
                    </a:lnTo>
                    <a:lnTo>
                      <a:pt x="47" y="694"/>
                    </a:lnTo>
                    <a:lnTo>
                      <a:pt x="53" y="704"/>
                    </a:lnTo>
                    <a:lnTo>
                      <a:pt x="57" y="708"/>
                    </a:lnTo>
                    <a:lnTo>
                      <a:pt x="63" y="700"/>
                    </a:lnTo>
                    <a:lnTo>
                      <a:pt x="67" y="684"/>
                    </a:lnTo>
                    <a:lnTo>
                      <a:pt x="85" y="380"/>
                    </a:lnTo>
                  </a:path>
                </a:pathLst>
              </a:custGeom>
              <a:noFill/>
              <a:ln w="38100" cap="rnd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406" name="Line 168">
              <a:extLst>
                <a:ext uri="{FF2B5EF4-FFF2-40B4-BE49-F238E27FC236}">
                  <a16:creationId xmlns:a16="http://schemas.microsoft.com/office/drawing/2014/main" id="{13139FFE-9845-4305-ACD7-A75C3032C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4" y="1661"/>
              <a:ext cx="3" cy="5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F0F12267-86B4-4DB8-B19D-A87E69E6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将数字数据转换到数字信号：线路编码</a:t>
            </a:r>
          </a:p>
        </p:txBody>
      </p:sp>
      <p:sp>
        <p:nvSpPr>
          <p:cNvPr id="56323" name="内容占位符 2">
            <a:extLst>
              <a:ext uri="{FF2B5EF4-FFF2-40B4-BE49-F238E27FC236}">
                <a16:creationId xmlns:a16="http://schemas.microsoft.com/office/drawing/2014/main" id="{0F74DB30-293D-42CD-8454-73F670EA5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752600"/>
            <a:ext cx="7821612" cy="4267200"/>
          </a:xfrm>
        </p:spPr>
        <p:txBody>
          <a:bodyPr/>
          <a:lstStyle/>
          <a:p>
            <a:pPr algn="dist" defTabSz="714375" eaLnBrk="1" hangingPunct="1">
              <a:lnSpc>
                <a:spcPct val="150000"/>
              </a:lnSpc>
              <a:buClr>
                <a:schemeClr val="folHlink"/>
              </a:buClr>
              <a:buSzPct val="95000"/>
            </a:pPr>
            <a:r>
              <a:rPr lang="en-US" altLang="zh-CN" sz="2800" b="1" i="1" u="sng">
                <a:latin typeface="Arial" panose="020B0604020202020204" pitchFamily="34" charset="0"/>
                <a:cs typeface="Arial" panose="020B0604020202020204" pitchFamily="34" charset="0"/>
              </a:rPr>
              <a:t>Line coding</a:t>
            </a:r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 means to convert the binary data into a form that can travel on a physical communications link such as an electrical pulse on a wire, a light pulse on an optical fiber, or an electromagnetic wave in space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dist" defTabSz="714375">
              <a:lnSpc>
                <a:spcPct val="150000"/>
              </a:lnSpc>
            </a:pPr>
            <a:endParaRPr lang="zh-CN" altLang="en-US" sz="2800"/>
          </a:p>
        </p:txBody>
      </p:sp>
    </p:spTree>
  </p:cSld>
  <p:clrMapOvr>
    <a:masterClrMapping/>
  </p:clrMapOvr>
  <p:transition spd="med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B5FCD82-8E5C-4497-98D9-2A8813AE51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数据通信技术：编码方式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5EA9B880-15FD-4509-AA58-E0DCF9C4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153400" cy="4572000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100"/>
              <a:t>编码方式可分为三类：</a:t>
            </a:r>
          </a:p>
          <a:p>
            <a:pPr marL="685800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200" b="1" u="sng">
                <a:solidFill>
                  <a:srgbClr val="006600"/>
                </a:solidFill>
              </a:rPr>
              <a:t>单极性编码</a:t>
            </a:r>
          </a:p>
          <a:p>
            <a:pPr marL="685800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200"/>
              <a:t>极化编码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CN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NRZ(Non-Return to Zero，</a:t>
            </a:r>
            <a:r>
              <a:rPr lang="zh-CN" altLang="en-US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不归零制码</a:t>
            </a:r>
            <a:r>
              <a:rPr lang="en-US" altLang="zh-CN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100" b="1" u="sng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zh-CN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RZ(Return to Zero，</a:t>
            </a:r>
            <a:r>
              <a:rPr lang="zh-CN" altLang="en-US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归零制码</a:t>
            </a:r>
            <a:r>
              <a:rPr lang="en-US" altLang="zh-CN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100" b="1" u="sng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100"/>
              <a:t>双相位编码</a:t>
            </a:r>
          </a:p>
          <a:p>
            <a:pPr marL="1562100" lvl="3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b="1" u="sng">
                <a:solidFill>
                  <a:srgbClr val="006600"/>
                </a:solidFill>
              </a:rPr>
              <a:t>曼彻斯特码</a:t>
            </a:r>
          </a:p>
          <a:p>
            <a:pPr marL="1562100" lvl="3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b="1" u="sng">
                <a:solidFill>
                  <a:srgbClr val="006600"/>
                </a:solidFill>
              </a:rPr>
              <a:t>差分曼彻斯特码</a:t>
            </a:r>
          </a:p>
          <a:p>
            <a:pPr marL="685800" lvl="1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200"/>
              <a:t>双极性编码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传号交替反转码</a:t>
            </a:r>
            <a:r>
              <a:rPr lang="en-US" altLang="zh-CN" sz="2100" b="1" u="sng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(AMI)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100"/>
              <a:t>双极性8连0替换码</a:t>
            </a:r>
            <a:r>
              <a:rPr lang="en-US" altLang="zh-CN" sz="2100"/>
              <a:t>(B8ZS)</a:t>
            </a:r>
          </a:p>
          <a:p>
            <a:pPr marL="1143000" lvl="2" indent="-2286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zh-CN" altLang="en-US" sz="2100"/>
              <a:t>3阶高密度双极性码</a:t>
            </a:r>
            <a:r>
              <a:rPr lang="en-US" altLang="zh-CN" sz="2100"/>
              <a:t>(HDB3)</a:t>
            </a:r>
          </a:p>
        </p:txBody>
      </p:sp>
    </p:spTree>
  </p:cSld>
  <p:clrMapOvr>
    <a:masterClrMapping/>
  </p:clrMapOvr>
  <p:transition spd="med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13848A8-D1F3-4BF1-AFEC-BA6288D17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600"/>
              <a:t>单极性编码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8B9CB53-7AD8-458E-BEFF-54E78710C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7772400" cy="4114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zh-CN" altLang="en-US"/>
              <a:t>原理：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/>
              <a:t>用0电平表示“0”，正电平表示“1”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zh-CN" altLang="en-US"/>
              <a:t>缺点：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难以分辨一位的结束和另一位的开始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发送方和接收方必须有时钟同步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/>
              <a:t>若信号中“0”或“1”连续出现，信号直流分量将累加，单极性编码的直流分量问题严重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n"/>
            </a:pPr>
            <a:r>
              <a:rPr lang="zh-CN" altLang="en-US"/>
              <a:t>结论：容易产生传播错误</a:t>
            </a: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2D829516-DCCD-4DA0-9C60-A614A286C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271463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373" name="Line 5">
            <a:extLst>
              <a:ext uri="{FF2B5EF4-FFF2-40B4-BE49-F238E27FC236}">
                <a16:creationId xmlns:a16="http://schemas.microsoft.com/office/drawing/2014/main" id="{99898556-4EEF-4F63-80FE-739F227DE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0700" y="271463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374" name="Line 6">
            <a:extLst>
              <a:ext uri="{FF2B5EF4-FFF2-40B4-BE49-F238E27FC236}">
                <a16:creationId xmlns:a16="http://schemas.microsoft.com/office/drawing/2014/main" id="{DAA5FF0C-A35F-410F-A92A-2B5FE03BC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8048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7" name="Line 7">
            <a:extLst>
              <a:ext uri="{FF2B5EF4-FFF2-40B4-BE49-F238E27FC236}">
                <a16:creationId xmlns:a16="http://schemas.microsoft.com/office/drawing/2014/main" id="{5C393A0C-11A8-4F67-838F-4478559103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700" y="3476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8376" name="Line 8">
            <a:extLst>
              <a:ext uri="{FF2B5EF4-FFF2-40B4-BE49-F238E27FC236}">
                <a16:creationId xmlns:a16="http://schemas.microsoft.com/office/drawing/2014/main" id="{A4DA05A8-373C-4661-AAD7-820F17760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0" y="8048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377" name="Line 9">
            <a:extLst>
              <a:ext uri="{FF2B5EF4-FFF2-40B4-BE49-F238E27FC236}">
                <a16:creationId xmlns:a16="http://schemas.microsoft.com/office/drawing/2014/main" id="{586DC1BA-1F80-48E8-AB5A-980CC7ECA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9100" y="8048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0" name="Line 10">
            <a:extLst>
              <a:ext uri="{FF2B5EF4-FFF2-40B4-BE49-F238E27FC236}">
                <a16:creationId xmlns:a16="http://schemas.microsoft.com/office/drawing/2014/main" id="{C8ABF091-304B-48F8-9485-9843CB36D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6300" y="3476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024BCDEC-7E31-4048-86DF-97EC6653A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80486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2" name="Line 12">
            <a:extLst>
              <a:ext uri="{FF2B5EF4-FFF2-40B4-BE49-F238E27FC236}">
                <a16:creationId xmlns:a16="http://schemas.microsoft.com/office/drawing/2014/main" id="{AA2729CE-3BCA-47EF-A966-41D908EA3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700" y="3476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53" name="Line 13">
            <a:extLst>
              <a:ext uri="{FF2B5EF4-FFF2-40B4-BE49-F238E27FC236}">
                <a16:creationId xmlns:a16="http://schemas.microsoft.com/office/drawing/2014/main" id="{EA4C9E63-A673-492F-990D-2062983D0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0" y="3476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54" name="Line 14">
            <a:extLst>
              <a:ext uri="{FF2B5EF4-FFF2-40B4-BE49-F238E27FC236}">
                <a16:creationId xmlns:a16="http://schemas.microsoft.com/office/drawing/2014/main" id="{7D70950E-0917-4383-8942-A43B933FA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6300" y="3476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55" name="Line 15">
            <a:extLst>
              <a:ext uri="{FF2B5EF4-FFF2-40B4-BE49-F238E27FC236}">
                <a16:creationId xmlns:a16="http://schemas.microsoft.com/office/drawing/2014/main" id="{46740C45-6441-439C-B1D3-9EB29FC3C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476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8384" name="Line 16">
            <a:extLst>
              <a:ext uri="{FF2B5EF4-FFF2-40B4-BE49-F238E27FC236}">
                <a16:creationId xmlns:a16="http://schemas.microsoft.com/office/drawing/2014/main" id="{489CF240-FB90-4B20-9C60-67D99B990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804863"/>
            <a:ext cx="27432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8385" name="Text Box 17">
            <a:extLst>
              <a:ext uri="{FF2B5EF4-FFF2-40B4-BE49-F238E27FC236}">
                <a16:creationId xmlns:a16="http://schemas.microsoft.com/office/drawing/2014/main" id="{A8B2AEFC-8141-4187-A86A-D589A83AB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238" y="5588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58386" name="Text Box 18">
            <a:extLst>
              <a:ext uri="{FF2B5EF4-FFF2-40B4-BE49-F238E27FC236}">
                <a16:creationId xmlns:a16="http://schemas.microsoft.com/office/drawing/2014/main" id="{7B7E34D1-A480-41FB-8F4F-9FAF7460C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5" y="990600"/>
            <a:ext cx="2667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0     1     0    0     1     0</a:t>
            </a:r>
          </a:p>
        </p:txBody>
      </p:sp>
      <p:sp>
        <p:nvSpPr>
          <p:cNvPr id="61459" name="Line 19">
            <a:extLst>
              <a:ext uri="{FF2B5EF4-FFF2-40B4-BE49-F238E27FC236}">
                <a16:creationId xmlns:a16="http://schemas.microsoft.com/office/drawing/2014/main" id="{4BB386F4-EEAA-4E6A-89AF-3F98A2721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8048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60" name="Line 20">
            <a:extLst>
              <a:ext uri="{FF2B5EF4-FFF2-40B4-BE49-F238E27FC236}">
                <a16:creationId xmlns:a16="http://schemas.microsoft.com/office/drawing/2014/main" id="{5F1740F1-1B52-4E5F-BDE8-0C449EBADE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1900" y="804863"/>
            <a:ext cx="9144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61" name="Line 21">
            <a:extLst>
              <a:ext uri="{FF2B5EF4-FFF2-40B4-BE49-F238E27FC236}">
                <a16:creationId xmlns:a16="http://schemas.microsoft.com/office/drawing/2014/main" id="{9787C3CB-D884-4BA1-AB29-711DD25F0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8048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68A9636-20AF-40FF-A1CF-78B19E6DFB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极化编码</a:t>
            </a:r>
            <a:br>
              <a:rPr lang="en-US" altLang="zh-CN" sz="3200"/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/>
              <a:t>不归零制码</a:t>
            </a:r>
            <a:r>
              <a:rPr lang="en-US" altLang="zh-CN" sz="3200">
                <a:latin typeface="Arial" panose="020B0604020202020204" pitchFamily="34" charset="0"/>
              </a:rPr>
              <a:t>(</a:t>
            </a:r>
            <a:r>
              <a:rPr lang="en-US" altLang="zh-CN" sz="3200" b="1">
                <a:latin typeface="Arial" panose="020B0604020202020204" pitchFamily="34" charset="0"/>
              </a:rPr>
              <a:t>NRZ: Non-Return to Zero</a:t>
            </a:r>
            <a:r>
              <a:rPr lang="en-US" altLang="zh-CN" sz="3200">
                <a:latin typeface="Arial" panose="020B0604020202020204" pitchFamily="34" charset="0"/>
              </a:rPr>
              <a:t>)</a:t>
            </a:r>
            <a:endParaRPr lang="zh-CN" altLang="en-US" sz="32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4B75D76-3F5B-4636-9172-48CDF4E26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" y="1785938"/>
            <a:ext cx="8715375" cy="42576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不归零电平编码</a:t>
            </a:r>
          </a:p>
          <a:p>
            <a:pPr lvl="1" eaLnBrk="1" hangingPunct="1"/>
            <a:r>
              <a:rPr lang="zh-CN" altLang="en-US" sz="2800"/>
              <a:t>原理：用负电平表示“0”，正电平表示“1”（或相反）</a:t>
            </a:r>
          </a:p>
          <a:p>
            <a:pPr lvl="1" eaLnBrk="1" hangingPunct="1"/>
            <a:r>
              <a:rPr lang="zh-CN" altLang="en-US" sz="2800"/>
              <a:t>缺点：</a:t>
            </a:r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难以分辨一位的结束和另一位的开始</a:t>
            </a:r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发送方和接收方必须有时钟同步</a:t>
            </a:r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尽管不会如单极性编码严重，但若信号中“0”或“1”连续出现，信号直流分量仍将累加</a:t>
            </a:r>
          </a:p>
        </p:txBody>
      </p:sp>
      <p:sp>
        <p:nvSpPr>
          <p:cNvPr id="59396" name="Line 4">
            <a:extLst>
              <a:ext uri="{FF2B5EF4-FFF2-40B4-BE49-F238E27FC236}">
                <a16:creationId xmlns:a16="http://schemas.microsoft.com/office/drawing/2014/main" id="{EB8EA6B1-874E-4708-9D05-F6E516A59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7963" y="2786063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397" name="Line 5">
            <a:extLst>
              <a:ext uri="{FF2B5EF4-FFF2-40B4-BE49-F238E27FC236}">
                <a16:creationId xmlns:a16="http://schemas.microsoft.com/office/drawing/2014/main" id="{419FF635-40EC-4DBA-8872-07BF3BB606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1163" y="2786063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470" name="Line 6">
            <a:extLst>
              <a:ext uri="{FF2B5EF4-FFF2-40B4-BE49-F238E27FC236}">
                <a16:creationId xmlns:a16="http://schemas.microsoft.com/office/drawing/2014/main" id="{4BF140DD-4DBE-429E-9EEE-F1447BBC1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7963" y="33194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1" name="Line 7">
            <a:extLst>
              <a:ext uri="{FF2B5EF4-FFF2-40B4-BE49-F238E27FC236}">
                <a16:creationId xmlns:a16="http://schemas.microsoft.com/office/drawing/2014/main" id="{10D399BE-0CAB-49BF-83C1-86E8D9136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5163" y="28622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2" name="Line 8">
            <a:extLst>
              <a:ext uri="{FF2B5EF4-FFF2-40B4-BE49-F238E27FC236}">
                <a16:creationId xmlns:a16="http://schemas.microsoft.com/office/drawing/2014/main" id="{519E4C7E-E993-4256-AB4E-A64E0981C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33194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3" name="Line 9">
            <a:extLst>
              <a:ext uri="{FF2B5EF4-FFF2-40B4-BE49-F238E27FC236}">
                <a16:creationId xmlns:a16="http://schemas.microsoft.com/office/drawing/2014/main" id="{4D86F8D2-B370-4CF6-83CE-BF59FAFE0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33194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4" name="Line 10">
            <a:extLst>
              <a:ext uri="{FF2B5EF4-FFF2-40B4-BE49-F238E27FC236}">
                <a16:creationId xmlns:a16="http://schemas.microsoft.com/office/drawing/2014/main" id="{165CF3EB-996A-45D1-8539-43CD2A192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28622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5" name="Line 11">
            <a:extLst>
              <a:ext uri="{FF2B5EF4-FFF2-40B4-BE49-F238E27FC236}">
                <a16:creationId xmlns:a16="http://schemas.microsoft.com/office/drawing/2014/main" id="{B69926B0-A64F-4C68-B82A-1A6F429D4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3319463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6" name="Line 12">
            <a:extLst>
              <a:ext uri="{FF2B5EF4-FFF2-40B4-BE49-F238E27FC236}">
                <a16:creationId xmlns:a16="http://schemas.microsoft.com/office/drawing/2014/main" id="{6E630245-6A27-4229-B0BA-8BB088E2FA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5163" y="28622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7" name="Line 13">
            <a:extLst>
              <a:ext uri="{FF2B5EF4-FFF2-40B4-BE49-F238E27FC236}">
                <a16:creationId xmlns:a16="http://schemas.microsoft.com/office/drawing/2014/main" id="{0513DAB4-B0B6-4ECE-9BFB-14AD555A4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28622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8" name="Line 14">
            <a:extLst>
              <a:ext uri="{FF2B5EF4-FFF2-40B4-BE49-F238E27FC236}">
                <a16:creationId xmlns:a16="http://schemas.microsoft.com/office/drawing/2014/main" id="{F358133F-A4CC-4357-9053-258FE029B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28622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9" name="Line 15">
            <a:extLst>
              <a:ext uri="{FF2B5EF4-FFF2-40B4-BE49-F238E27FC236}">
                <a16:creationId xmlns:a16="http://schemas.microsoft.com/office/drawing/2014/main" id="{D14D6ED4-96B0-4E3C-96E6-104114610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3963" y="2862263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59408" name="Line 16">
            <a:extLst>
              <a:ext uri="{FF2B5EF4-FFF2-40B4-BE49-F238E27FC236}">
                <a16:creationId xmlns:a16="http://schemas.microsoft.com/office/drawing/2014/main" id="{864DB175-1BB3-491C-B3BA-06B052CA9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7963" y="3090863"/>
            <a:ext cx="27432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409" name="Text Box 17">
            <a:extLst>
              <a:ext uri="{FF2B5EF4-FFF2-40B4-BE49-F238E27FC236}">
                <a16:creationId xmlns:a16="http://schemas.microsoft.com/office/drawing/2014/main" id="{0B366045-C50A-4C42-A609-8CF13C9E0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7363" y="2911475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59410" name="Text Box 18">
            <a:extLst>
              <a:ext uri="{FF2B5EF4-FFF2-40B4-BE49-F238E27FC236}">
                <a16:creationId xmlns:a16="http://schemas.microsoft.com/office/drawing/2014/main" id="{3EED02DD-4723-44B3-AFD1-6059A0B3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675" y="3471863"/>
            <a:ext cx="266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0     1     0    0     1     0</a:t>
            </a:r>
          </a:p>
        </p:txBody>
      </p:sp>
    </p:spTree>
  </p:cSld>
  <p:clrMapOvr>
    <a:masterClrMapping/>
  </p:clrMapOvr>
  <p:transition spd="med"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18">
            <a:extLst>
              <a:ext uri="{FF2B5EF4-FFF2-40B4-BE49-F238E27FC236}">
                <a16:creationId xmlns:a16="http://schemas.microsoft.com/office/drawing/2014/main" id="{E6489D52-E48F-4263-AC2E-329C86C2D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975" y="4941888"/>
            <a:ext cx="0" cy="9080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19" name="Line 17">
            <a:extLst>
              <a:ext uri="{FF2B5EF4-FFF2-40B4-BE49-F238E27FC236}">
                <a16:creationId xmlns:a16="http://schemas.microsoft.com/office/drawing/2014/main" id="{B11BE238-48C3-4857-96E4-F9B6277EA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575" y="4941888"/>
            <a:ext cx="0" cy="9842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C2ECE82A-F437-4575-9B1D-81810CD40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极化编码</a:t>
            </a:r>
            <a:br>
              <a:rPr lang="en-US" altLang="zh-CN" sz="3200"/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/>
              <a:t>不归零制码</a:t>
            </a:r>
            <a:r>
              <a:rPr lang="en-US" altLang="zh-CN" sz="3200">
                <a:latin typeface="Arial" panose="020B0604020202020204" pitchFamily="34" charset="0"/>
              </a:rPr>
              <a:t>(</a:t>
            </a:r>
            <a:r>
              <a:rPr lang="en-US" altLang="zh-CN" sz="3200" b="1">
                <a:latin typeface="Arial" panose="020B0604020202020204" pitchFamily="34" charset="0"/>
              </a:rPr>
              <a:t>NRZ: Non-Return to Zero</a:t>
            </a:r>
            <a:r>
              <a:rPr lang="en-US" altLang="zh-CN" sz="3200">
                <a:latin typeface="Arial" panose="020B0604020202020204" pitchFamily="34" charset="0"/>
              </a:rPr>
              <a:t>)</a:t>
            </a:r>
            <a:endParaRPr lang="en-US" altLang="zh-CN" sz="3200"/>
          </a:p>
        </p:txBody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39DBCF07-CB64-4C93-8BF3-D67173648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424863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/>
              <a:t>不归零反相编码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800"/>
              <a:t>原理：信号电平的一次翻转代表比特1，无电平变化代表0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800"/>
              <a:t>不归零反相编码优于不归零电平编码：由于每次遇到</a:t>
            </a:r>
            <a:r>
              <a:rPr lang="zh-CN" altLang="en-US" sz="2800">
                <a:latin typeface="Arial" panose="020B0604020202020204" pitchFamily="34" charset="0"/>
              </a:rPr>
              <a:t>“</a:t>
            </a:r>
            <a:r>
              <a:rPr lang="zh-CN" altLang="en-US" sz="2800"/>
              <a:t>1</a:t>
            </a:r>
            <a:r>
              <a:rPr lang="zh-CN" altLang="en-US" sz="2800">
                <a:latin typeface="Arial" panose="020B0604020202020204" pitchFamily="34" charset="0"/>
              </a:rPr>
              <a:t>”</a:t>
            </a:r>
            <a:r>
              <a:rPr lang="zh-CN" altLang="en-US" sz="2800"/>
              <a:t>（或</a:t>
            </a:r>
            <a:r>
              <a:rPr lang="zh-CN" altLang="en-US" sz="2800">
                <a:latin typeface="Arial" panose="020B0604020202020204" pitchFamily="34" charset="0"/>
              </a:rPr>
              <a:t>“</a:t>
            </a:r>
            <a:r>
              <a:rPr lang="zh-CN" altLang="en-US" sz="2800"/>
              <a:t>0</a:t>
            </a:r>
            <a:r>
              <a:rPr lang="zh-CN" altLang="en-US" sz="2800">
                <a:latin typeface="Arial" panose="020B0604020202020204" pitchFamily="34" charset="0"/>
              </a:rPr>
              <a:t>”</a:t>
            </a:r>
            <a:r>
              <a:rPr lang="zh-CN" altLang="en-US" sz="2800"/>
              <a:t>）都要发生跃迁，因此可以根据电平跃迁进行有限的同步</a:t>
            </a:r>
          </a:p>
          <a:p>
            <a:pPr lvl="3" eaLnBrk="1" hangingPunct="1">
              <a:buFont typeface="Wingdings" panose="05000000000000000000" pitchFamily="2" charset="2"/>
              <a:buChar char="§"/>
            </a:pPr>
            <a:endParaRPr lang="zh-CN" altLang="en-US" sz="2800"/>
          </a:p>
        </p:txBody>
      </p:sp>
      <p:sp>
        <p:nvSpPr>
          <p:cNvPr id="60422" name="Line 4">
            <a:extLst>
              <a:ext uri="{FF2B5EF4-FFF2-40B4-BE49-F238E27FC236}">
                <a16:creationId xmlns:a16="http://schemas.microsoft.com/office/drawing/2014/main" id="{209D5ABB-2020-4C8E-A640-2FE5FF6EF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5018088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23" name="Line 5">
            <a:extLst>
              <a:ext uri="{FF2B5EF4-FFF2-40B4-BE49-F238E27FC236}">
                <a16:creationId xmlns:a16="http://schemas.microsoft.com/office/drawing/2014/main" id="{3D67203F-CADF-4F88-960F-030C762CF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0175" y="5032375"/>
            <a:ext cx="0" cy="76200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4" name="Line 6">
            <a:extLst>
              <a:ext uri="{FF2B5EF4-FFF2-40B4-BE49-F238E27FC236}">
                <a16:creationId xmlns:a16="http://schemas.microsoft.com/office/drawing/2014/main" id="{D3F5FC25-0C44-4CC1-BC0F-3951E8219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5108575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5" name="Line 7">
            <a:extLst>
              <a:ext uri="{FF2B5EF4-FFF2-40B4-BE49-F238E27FC236}">
                <a16:creationId xmlns:a16="http://schemas.microsoft.com/office/drawing/2014/main" id="{D6921FC0-1DF9-4793-8260-AAF7B605D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575" y="5565775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6" name="Line 8">
            <a:extLst>
              <a:ext uri="{FF2B5EF4-FFF2-40B4-BE49-F238E27FC236}">
                <a16:creationId xmlns:a16="http://schemas.microsoft.com/office/drawing/2014/main" id="{C0A98ED6-1FC8-41C7-900C-A342E9B658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5565775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7" name="Line 9">
            <a:extLst>
              <a:ext uri="{FF2B5EF4-FFF2-40B4-BE49-F238E27FC236}">
                <a16:creationId xmlns:a16="http://schemas.microsoft.com/office/drawing/2014/main" id="{F54C0FF1-9AFC-4335-A970-E46830ED9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975" y="5108575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0428" name="Line 10">
            <a:extLst>
              <a:ext uri="{FF2B5EF4-FFF2-40B4-BE49-F238E27FC236}">
                <a16:creationId xmlns:a16="http://schemas.microsoft.com/office/drawing/2014/main" id="{9C2EF41E-DC5A-4B4F-9D06-9785F9C3F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51085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9" name="Line 11">
            <a:extLst>
              <a:ext uri="{FF2B5EF4-FFF2-40B4-BE49-F238E27FC236}">
                <a16:creationId xmlns:a16="http://schemas.microsoft.com/office/drawing/2014/main" id="{250E7F8E-5B6D-40EB-A530-FC87317DF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575" y="5108575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500" name="Line 12">
            <a:extLst>
              <a:ext uri="{FF2B5EF4-FFF2-40B4-BE49-F238E27FC236}">
                <a16:creationId xmlns:a16="http://schemas.microsoft.com/office/drawing/2014/main" id="{2A80C48F-23B1-4228-BC05-A0861BE4A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975" y="5108575"/>
            <a:ext cx="0" cy="457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0431" name="Line 13">
            <a:extLst>
              <a:ext uri="{FF2B5EF4-FFF2-40B4-BE49-F238E27FC236}">
                <a16:creationId xmlns:a16="http://schemas.microsoft.com/office/drawing/2014/main" id="{2256A5D8-A662-4666-A780-88EAE9A2D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0175" y="51085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2" name="Line 14">
            <a:extLst>
              <a:ext uri="{FF2B5EF4-FFF2-40B4-BE49-F238E27FC236}">
                <a16:creationId xmlns:a16="http://schemas.microsoft.com/office/drawing/2014/main" id="{EBDB8CF8-6F97-4D70-BC78-49D9F9B57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1375" y="5322888"/>
            <a:ext cx="1841500" cy="1905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3" name="Text Box 15">
            <a:extLst>
              <a:ext uri="{FF2B5EF4-FFF2-40B4-BE49-F238E27FC236}">
                <a16:creationId xmlns:a16="http://schemas.microsoft.com/office/drawing/2014/main" id="{E2DA48AB-3B23-4561-BF7C-F7D769E16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5246688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60434" name="Text Box 16">
            <a:extLst>
              <a:ext uri="{FF2B5EF4-FFF2-40B4-BE49-F238E27FC236}">
                <a16:creationId xmlns:a16="http://schemas.microsoft.com/office/drawing/2014/main" id="{122A36A5-EBB1-4410-84C7-057764A06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848350"/>
            <a:ext cx="2667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      1     1     0    1     1</a:t>
            </a:r>
          </a:p>
        </p:txBody>
      </p:sp>
      <p:sp>
        <p:nvSpPr>
          <p:cNvPr id="60435" name="Line 19">
            <a:extLst>
              <a:ext uri="{FF2B5EF4-FFF2-40B4-BE49-F238E27FC236}">
                <a16:creationId xmlns:a16="http://schemas.microsoft.com/office/drawing/2014/main" id="{8C574FEF-E956-424C-85A5-CC5361395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4941888"/>
            <a:ext cx="0" cy="9842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 spd="med"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Line 32">
            <a:extLst>
              <a:ext uri="{FF2B5EF4-FFF2-40B4-BE49-F238E27FC236}">
                <a16:creationId xmlns:a16="http://schemas.microsoft.com/office/drawing/2014/main" id="{73A48591-1D7F-4B71-B3F0-D8B2B83A1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4600575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3" name="Line 33">
            <a:extLst>
              <a:ext uri="{FF2B5EF4-FFF2-40B4-BE49-F238E27FC236}">
                <a16:creationId xmlns:a16="http://schemas.microsoft.com/office/drawing/2014/main" id="{C78BBAF3-1338-4A91-A788-DFE4C50735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4624388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4" name="Line 34">
            <a:extLst>
              <a:ext uri="{FF2B5EF4-FFF2-40B4-BE49-F238E27FC236}">
                <a16:creationId xmlns:a16="http://schemas.microsoft.com/office/drawing/2014/main" id="{F8DDDBC2-EF8C-4F2F-A140-149484C6E0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629150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5" name="Line 35">
            <a:extLst>
              <a:ext uri="{FF2B5EF4-FFF2-40B4-BE49-F238E27FC236}">
                <a16:creationId xmlns:a16="http://schemas.microsoft.com/office/drawing/2014/main" id="{C7A3ADE0-5064-4501-8EF3-00CB6A03D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635500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6" name="Line 36">
            <a:extLst>
              <a:ext uri="{FF2B5EF4-FFF2-40B4-BE49-F238E27FC236}">
                <a16:creationId xmlns:a16="http://schemas.microsoft.com/office/drawing/2014/main" id="{22B3DD88-5DA2-429A-B7B9-68CEEE497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7825" y="4643438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47" name="Rectangle 2">
            <a:extLst>
              <a:ext uri="{FF2B5EF4-FFF2-40B4-BE49-F238E27FC236}">
                <a16:creationId xmlns:a16="http://schemas.microsoft.com/office/drawing/2014/main" id="{26377D22-C0B0-4451-BF70-BD30B5D353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极化编码：</a:t>
            </a:r>
            <a:br>
              <a:rPr lang="zh-CN" altLang="en-US" sz="3200"/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归零制码（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RZ: Return to Zero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61448" name="Rectangle 3">
            <a:extLst>
              <a:ext uri="{FF2B5EF4-FFF2-40B4-BE49-F238E27FC236}">
                <a16:creationId xmlns:a16="http://schemas.microsoft.com/office/drawing/2014/main" id="{37D4F67C-2A2F-418C-AE61-309EDA1F7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188" y="1714500"/>
            <a:ext cx="860425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原理：用负电平表示“0”，正电平表示“1”（或相反），比特中位跳变到零电平，从而提供同步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优点：信号本身带有同步信息，经济性好，且不易出错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/>
              <a:t>缺点：需要采用三个不同电平，两次信号变化来编码1比特，因此增加了占用的带宽</a:t>
            </a:r>
          </a:p>
        </p:txBody>
      </p:sp>
      <p:sp>
        <p:nvSpPr>
          <p:cNvPr id="61449" name="Line 4">
            <a:extLst>
              <a:ext uri="{FF2B5EF4-FFF2-40B4-BE49-F238E27FC236}">
                <a16:creationId xmlns:a16="http://schemas.microsoft.com/office/drawing/2014/main" id="{CF8730C6-1A84-479B-A4C6-BC31377F3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629150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50" name="Line 5">
            <a:extLst>
              <a:ext uri="{FF2B5EF4-FFF2-40B4-BE49-F238E27FC236}">
                <a16:creationId xmlns:a16="http://schemas.microsoft.com/office/drawing/2014/main" id="{8ECDA76F-1E1E-4D4B-99B0-5F5677C96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4629150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69C01E41-0255-4D9A-9EF7-95CDAE1657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537051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D8C72AE2-DB37-4756-AEEF-E7543293E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473551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86970297-EC2C-4692-8767-D84D97463B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5370513"/>
            <a:ext cx="295275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6C0DFFD4-8516-4E85-B6D9-33F2FA2409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8313" y="5370513"/>
            <a:ext cx="293687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2" name="Line 10">
            <a:extLst>
              <a:ext uri="{FF2B5EF4-FFF2-40B4-BE49-F238E27FC236}">
                <a16:creationId xmlns:a16="http://schemas.microsoft.com/office/drawing/2014/main" id="{09946767-AA2E-4F25-8559-7C7F0CC59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5688" y="4735513"/>
            <a:ext cx="293687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E2478544-64B8-4BB6-97EA-15783F192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3063" y="5370513"/>
            <a:ext cx="293687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19300345-AFB5-4B89-A33B-71CC83D8A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1975" y="47355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5" name="Line 13">
            <a:extLst>
              <a:ext uri="{FF2B5EF4-FFF2-40B4-BE49-F238E27FC236}">
                <a16:creationId xmlns:a16="http://schemas.microsoft.com/office/drawing/2014/main" id="{33CFB0EA-C941-4EF9-8CF9-A976C996E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5688" y="47355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26" name="Line 14">
            <a:extLst>
              <a:ext uri="{FF2B5EF4-FFF2-40B4-BE49-F238E27FC236}">
                <a16:creationId xmlns:a16="http://schemas.microsoft.com/office/drawing/2014/main" id="{CACFE76C-B06D-4D67-B492-63D14ED62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9375" y="47355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1460" name="Line 15">
            <a:extLst>
              <a:ext uri="{FF2B5EF4-FFF2-40B4-BE49-F238E27FC236}">
                <a16:creationId xmlns:a16="http://schemas.microsoft.com/office/drawing/2014/main" id="{666AA96A-51F5-4039-901D-1A8CFCF7B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053013"/>
            <a:ext cx="3525838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461" name="Text Box 16">
            <a:extLst>
              <a:ext uri="{FF2B5EF4-FFF2-40B4-BE49-F238E27FC236}">
                <a16:creationId xmlns:a16="http://schemas.microsoft.com/office/drawing/2014/main" id="{FD2028C1-ABDC-45D8-A975-69B9B827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863" y="4803775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61462" name="Text Box 17">
            <a:extLst>
              <a:ext uri="{FF2B5EF4-FFF2-40B4-BE49-F238E27FC236}">
                <a16:creationId xmlns:a16="http://schemas.microsoft.com/office/drawing/2014/main" id="{B9482F60-4CA6-41E5-8353-0D722824C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634038"/>
            <a:ext cx="3602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0      1       0       0      1       0</a:t>
            </a:r>
          </a:p>
        </p:txBody>
      </p:sp>
      <p:sp>
        <p:nvSpPr>
          <p:cNvPr id="64530" name="Line 18">
            <a:extLst>
              <a:ext uri="{FF2B5EF4-FFF2-40B4-BE49-F238E27FC236}">
                <a16:creationId xmlns:a16="http://schemas.microsoft.com/office/drawing/2014/main" id="{1CACD701-FAED-4AC0-ACB7-826AD9091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8288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7FBAAA95-8445-4347-98F7-1C3DE438D6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5663" y="47355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2" name="Line 20">
            <a:extLst>
              <a:ext uri="{FF2B5EF4-FFF2-40B4-BE49-F238E27FC236}">
                <a16:creationId xmlns:a16="http://schemas.microsoft.com/office/drawing/2014/main" id="{06B76F76-0278-4CA5-9610-4518C3460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3" name="Line 21">
            <a:extLst>
              <a:ext uri="{FF2B5EF4-FFF2-40B4-BE49-F238E27FC236}">
                <a16:creationId xmlns:a16="http://schemas.microsoft.com/office/drawing/2014/main" id="{6470CED1-BAB2-4368-8559-9CCD3DD0C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625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4" name="Line 22">
            <a:extLst>
              <a:ext uri="{FF2B5EF4-FFF2-40B4-BE49-F238E27FC236}">
                <a16:creationId xmlns:a16="http://schemas.microsoft.com/office/drawing/2014/main" id="{A80BE2BD-2E2E-40AB-BDA1-CCBDDE83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8313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5" name="Line 23">
            <a:extLst>
              <a:ext uri="{FF2B5EF4-FFF2-40B4-BE49-F238E27FC236}">
                <a16:creationId xmlns:a16="http://schemas.microsoft.com/office/drawing/2014/main" id="{344BFF99-3C11-4CAA-93F7-1B01ECB9B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6" name="Line 24">
            <a:extLst>
              <a:ext uri="{FF2B5EF4-FFF2-40B4-BE49-F238E27FC236}">
                <a16:creationId xmlns:a16="http://schemas.microsoft.com/office/drawing/2014/main" id="{6156B7C8-B7D6-4D67-A0BA-90E06EAE5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3063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7" name="Line 25">
            <a:extLst>
              <a:ext uri="{FF2B5EF4-FFF2-40B4-BE49-F238E27FC236}">
                <a16:creationId xmlns:a16="http://schemas.microsoft.com/office/drawing/2014/main" id="{0C36A488-9AD4-49DA-AF40-DD0C42337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6750" y="5053013"/>
            <a:ext cx="0" cy="3175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8" name="Line 26">
            <a:extLst>
              <a:ext uri="{FF2B5EF4-FFF2-40B4-BE49-F238E27FC236}">
                <a16:creationId xmlns:a16="http://schemas.microsoft.com/office/drawing/2014/main" id="{72BC9B37-E218-4429-8270-7145FAE28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8288" y="5053013"/>
            <a:ext cx="293687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39" name="Line 27">
            <a:extLst>
              <a:ext uri="{FF2B5EF4-FFF2-40B4-BE49-F238E27FC236}">
                <a16:creationId xmlns:a16="http://schemas.microsoft.com/office/drawing/2014/main" id="{93A15888-F4EB-4C2C-81D4-7E13CFA35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5663" y="5053013"/>
            <a:ext cx="293687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40" name="Line 28">
            <a:extLst>
              <a:ext uri="{FF2B5EF4-FFF2-40B4-BE49-F238E27FC236}">
                <a16:creationId xmlns:a16="http://schemas.microsoft.com/office/drawing/2014/main" id="{BDB8A5AA-1390-4628-87AF-F49680418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625" y="505301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41" name="Line 29">
            <a:extLst>
              <a:ext uri="{FF2B5EF4-FFF2-40B4-BE49-F238E27FC236}">
                <a16:creationId xmlns:a16="http://schemas.microsoft.com/office/drawing/2014/main" id="{CFB338A5-13E0-43C5-A55E-94F7564FE0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05301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42" name="Line 30">
            <a:extLst>
              <a:ext uri="{FF2B5EF4-FFF2-40B4-BE49-F238E27FC236}">
                <a16:creationId xmlns:a16="http://schemas.microsoft.com/office/drawing/2014/main" id="{2395FD55-29B2-4B30-AA3D-DBB251B41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9375" y="505301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4543" name="Line 31">
            <a:extLst>
              <a:ext uri="{FF2B5EF4-FFF2-40B4-BE49-F238E27FC236}">
                <a16:creationId xmlns:a16="http://schemas.microsoft.com/office/drawing/2014/main" id="{9CF8384D-C0C6-45A7-B2B0-1D781070FF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3575" y="5057775"/>
            <a:ext cx="250825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45DB8E87-2562-483D-BF33-7AA0A012B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714500"/>
            <a:ext cx="8305800" cy="4114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SzPct val="115000"/>
              <a:buFont typeface="Wingdings" panose="05000000000000000000" pitchFamily="2" charset="2"/>
              <a:buChar char="n"/>
            </a:pPr>
            <a:r>
              <a:rPr lang="zh-CN" altLang="en-US" sz="2400"/>
              <a:t>原理：每一位中间都有一个跳变，从低跳到高表示“0”，从高跳到低表示“1”</a:t>
            </a:r>
          </a:p>
          <a:p>
            <a:pPr lvl="1" eaLnBrk="1" hangingPunct="1">
              <a:lnSpc>
                <a:spcPct val="110000"/>
              </a:lnSpc>
              <a:buSzPct val="115000"/>
            </a:pPr>
            <a:r>
              <a:rPr lang="zh-CN" altLang="en-US" sz="2400"/>
              <a:t>请思考：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00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 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01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曼彻斯特编码下应怎样表示？ </a:t>
            </a:r>
          </a:p>
          <a:p>
            <a:pPr lvl="1" eaLnBrk="1" hangingPunct="1">
              <a:lnSpc>
                <a:spcPct val="110000"/>
              </a:lnSpc>
              <a:buSzPct val="115000"/>
            </a:pPr>
            <a:r>
              <a:rPr lang="zh-CN" altLang="en-US" sz="2400"/>
              <a:t>优点：克服了</a:t>
            </a:r>
            <a:r>
              <a:rPr lang="en-US" altLang="zh-CN" sz="2400"/>
              <a:t>NRZ</a:t>
            </a:r>
            <a:r>
              <a:rPr lang="zh-CN" altLang="en-US" sz="2400"/>
              <a:t>码的不足。每位中间的跳变既可作为数据，又可作为时钟，能够自同步；同时只采用两个电平，跳变减少，比</a:t>
            </a:r>
            <a:r>
              <a:rPr lang="en-US" altLang="zh-CN" sz="2400"/>
              <a:t>RZ</a:t>
            </a:r>
            <a:r>
              <a:rPr lang="zh-CN" altLang="en-US" sz="2400"/>
              <a:t>码效率更高</a:t>
            </a:r>
          </a:p>
        </p:txBody>
      </p:sp>
      <p:sp>
        <p:nvSpPr>
          <p:cNvPr id="63491" name="Line 2">
            <a:extLst>
              <a:ext uri="{FF2B5EF4-FFF2-40B4-BE49-F238E27FC236}">
                <a16:creationId xmlns:a16="http://schemas.microsoft.com/office/drawing/2014/main" id="{947FA724-D5C2-4D56-93CF-C276C8A0B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7825" y="4840288"/>
            <a:ext cx="0" cy="10604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2" name="Line 3">
            <a:extLst>
              <a:ext uri="{FF2B5EF4-FFF2-40B4-BE49-F238E27FC236}">
                <a16:creationId xmlns:a16="http://schemas.microsoft.com/office/drawing/2014/main" id="{5A3E5811-5189-4A44-A477-8B8D9F410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832350"/>
            <a:ext cx="0" cy="10604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3" name="Line 4">
            <a:extLst>
              <a:ext uri="{FF2B5EF4-FFF2-40B4-BE49-F238E27FC236}">
                <a16:creationId xmlns:a16="http://schemas.microsoft.com/office/drawing/2014/main" id="{F28399EA-142D-4E2C-8D27-DF7192DB3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4786313"/>
            <a:ext cx="46038" cy="11191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494" name="Line 5">
            <a:extLst>
              <a:ext uri="{FF2B5EF4-FFF2-40B4-BE49-F238E27FC236}">
                <a16:creationId xmlns:a16="http://schemas.microsoft.com/office/drawing/2014/main" id="{4A86A75C-0179-4504-9897-7A792CD4A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4821238"/>
            <a:ext cx="0" cy="10604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1" name="Rectangle 6">
            <a:extLst>
              <a:ext uri="{FF2B5EF4-FFF2-40B4-BE49-F238E27FC236}">
                <a16:creationId xmlns:a16="http://schemas.microsoft.com/office/drawing/2014/main" id="{F711859D-1778-457F-8AB2-FDC19B414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极化编码：</a:t>
            </a:r>
            <a:b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曼彻斯特码（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Manchester）</a:t>
            </a:r>
            <a:endParaRPr lang="zh-CN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72" name="Line 8">
            <a:extLst>
              <a:ext uri="{FF2B5EF4-FFF2-40B4-BE49-F238E27FC236}">
                <a16:creationId xmlns:a16="http://schemas.microsoft.com/office/drawing/2014/main" id="{743E3C4C-38FE-4B41-ABB6-35C92CB72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4826000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2473" name="Line 9">
            <a:extLst>
              <a:ext uri="{FF2B5EF4-FFF2-40B4-BE49-F238E27FC236}">
                <a16:creationId xmlns:a16="http://schemas.microsoft.com/office/drawing/2014/main" id="{85F57D07-F181-47F2-9D3E-DB319A837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4826000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6" name="Line 10">
            <a:extLst>
              <a:ext uri="{FF2B5EF4-FFF2-40B4-BE49-F238E27FC236}">
                <a16:creationId xmlns:a16="http://schemas.microsoft.com/office/drawing/2014/main" id="{9EC9747C-174A-44CA-B932-E826492FC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5567363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2475" name="Text Box 15">
            <a:extLst>
              <a:ext uri="{FF2B5EF4-FFF2-40B4-BE49-F238E27FC236}">
                <a16:creationId xmlns:a16="http://schemas.microsoft.com/office/drawing/2014/main" id="{183C56BD-53FC-45AE-B5AE-6D10FF860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863" y="5000625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62476" name="Text Box 16">
            <a:extLst>
              <a:ext uri="{FF2B5EF4-FFF2-40B4-BE49-F238E27FC236}">
                <a16:creationId xmlns:a16="http://schemas.microsoft.com/office/drawing/2014/main" id="{E33FCBE1-80BF-4396-B853-5BABA09D1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830888"/>
            <a:ext cx="3602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0      1       0       0      1      0</a:t>
            </a:r>
          </a:p>
        </p:txBody>
      </p:sp>
      <p:sp>
        <p:nvSpPr>
          <p:cNvPr id="65553" name="Line 17">
            <a:extLst>
              <a:ext uri="{FF2B5EF4-FFF2-40B4-BE49-F238E27FC236}">
                <a16:creationId xmlns:a16="http://schemas.microsoft.com/office/drawing/2014/main" id="{436D190D-12E5-41F0-8745-1F6FE44132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8288" y="4902200"/>
            <a:ext cx="11112" cy="6651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54" name="Line 18">
            <a:extLst>
              <a:ext uri="{FF2B5EF4-FFF2-40B4-BE49-F238E27FC236}">
                <a16:creationId xmlns:a16="http://schemas.microsoft.com/office/drawing/2014/main" id="{810183C6-A691-4E07-895D-5622DDBA2A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4902200"/>
            <a:ext cx="0" cy="665163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55" name="Line 19">
            <a:extLst>
              <a:ext uri="{FF2B5EF4-FFF2-40B4-BE49-F238E27FC236}">
                <a16:creationId xmlns:a16="http://schemas.microsoft.com/office/drawing/2014/main" id="{F8313998-63F9-4F9D-8B63-344C4E11B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4625" y="4892675"/>
            <a:ext cx="2936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3504" name="Line 20">
            <a:extLst>
              <a:ext uri="{FF2B5EF4-FFF2-40B4-BE49-F238E27FC236}">
                <a16:creationId xmlns:a16="http://schemas.microsoft.com/office/drawing/2014/main" id="{9D1C5DBD-A25D-4A0C-96CC-C955B3C00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4797425"/>
            <a:ext cx="0" cy="106045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58" name="Line 22">
            <a:extLst>
              <a:ext uri="{FF2B5EF4-FFF2-40B4-BE49-F238E27FC236}">
                <a16:creationId xmlns:a16="http://schemas.microsoft.com/office/drawing/2014/main" id="{DBAA3EE1-8AE5-4C91-8DD0-40679BD73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4075" y="4897438"/>
            <a:ext cx="6350" cy="6746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5562" name="Line 26">
            <a:extLst>
              <a:ext uri="{FF2B5EF4-FFF2-40B4-BE49-F238E27FC236}">
                <a16:creationId xmlns:a16="http://schemas.microsoft.com/office/drawing/2014/main" id="{8EDA2805-6C2D-4A16-91C3-F54065E0A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5650" y="4902200"/>
            <a:ext cx="582613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1D86105-FC33-40A6-921C-C7F020A77479}"/>
              </a:ext>
            </a:extLst>
          </p:cNvPr>
          <p:cNvCxnSpPr/>
          <p:nvPr/>
        </p:nvCxnSpPr>
        <p:spPr bwMode="auto">
          <a:xfrm rot="5400000">
            <a:off x="5393532" y="5247481"/>
            <a:ext cx="646112" cy="31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A2FB1B9-F841-4A29-99AE-DF4954E812EF}"/>
              </a:ext>
            </a:extLst>
          </p:cNvPr>
          <p:cNvCxnSpPr>
            <a:stCxn id="65553" idx="0"/>
            <a:endCxn id="65558" idx="0"/>
          </p:cNvCxnSpPr>
          <p:nvPr/>
        </p:nvCxnSpPr>
        <p:spPr bwMode="auto">
          <a:xfrm rot="5400000" flipH="1" flipV="1">
            <a:off x="3107532" y="4609306"/>
            <a:ext cx="4762" cy="5810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6E49045-D563-40C6-9E8B-0D41DEA7D7E4}"/>
              </a:ext>
            </a:extLst>
          </p:cNvPr>
          <p:cNvCxnSpPr>
            <a:stCxn id="65558" idx="1"/>
            <a:endCxn id="65554" idx="1"/>
          </p:cNvCxnSpPr>
          <p:nvPr/>
        </p:nvCxnSpPr>
        <p:spPr bwMode="auto">
          <a:xfrm rot="5400000" flipH="1" flipV="1">
            <a:off x="3690144" y="5271294"/>
            <a:ext cx="4762" cy="5969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C3210C6-BC19-4709-B366-C3A79D813698}"/>
              </a:ext>
            </a:extLst>
          </p:cNvPr>
          <p:cNvCxnSpPr>
            <a:stCxn id="65562" idx="1"/>
          </p:cNvCxnSpPr>
          <p:nvPr/>
        </p:nvCxnSpPr>
        <p:spPr bwMode="auto">
          <a:xfrm rot="16200000" flipH="1" flipV="1">
            <a:off x="4810919" y="5234781"/>
            <a:ext cx="669925" cy="47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803C20F-F183-49ED-902E-579AED5AD581}"/>
              </a:ext>
            </a:extLst>
          </p:cNvPr>
          <p:cNvCxnSpPr/>
          <p:nvPr/>
        </p:nvCxnSpPr>
        <p:spPr bwMode="auto">
          <a:xfrm>
            <a:off x="5143500" y="5572125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2BB40B0-2F2F-4EC6-A460-F267546F1913}"/>
              </a:ext>
            </a:extLst>
          </p:cNvPr>
          <p:cNvCxnSpPr/>
          <p:nvPr/>
        </p:nvCxnSpPr>
        <p:spPr bwMode="auto">
          <a:xfrm>
            <a:off x="5715000" y="4929188"/>
            <a:ext cx="357188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6903B9C-ADE6-4D21-AC4E-424372BDA6E7}"/>
              </a:ext>
            </a:extLst>
          </p:cNvPr>
          <p:cNvCxnSpPr>
            <a:stCxn id="65555" idx="1"/>
          </p:cNvCxnSpPr>
          <p:nvPr/>
        </p:nvCxnSpPr>
        <p:spPr bwMode="auto">
          <a:xfrm rot="16200000" flipH="1">
            <a:off x="3942557" y="5228431"/>
            <a:ext cx="679450" cy="79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24E5AF1-5AEA-42D1-B93F-A3C41DB03AC0}"/>
              </a:ext>
            </a:extLst>
          </p:cNvPr>
          <p:cNvCxnSpPr>
            <a:stCxn id="65562" idx="0"/>
          </p:cNvCxnSpPr>
          <p:nvPr/>
        </p:nvCxnSpPr>
        <p:spPr bwMode="auto">
          <a:xfrm rot="16200000" flipH="1">
            <a:off x="4233862" y="5233988"/>
            <a:ext cx="669925" cy="63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6B5C411-721C-4A23-B5F9-FA5956B0F83A}"/>
              </a:ext>
            </a:extLst>
          </p:cNvPr>
          <p:cNvCxnSpPr/>
          <p:nvPr/>
        </p:nvCxnSpPr>
        <p:spPr bwMode="auto">
          <a:xfrm>
            <a:off x="4286250" y="5572125"/>
            <a:ext cx="28575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DF0AE1-AA95-4386-8A12-A83E64E8F2BA}"/>
              </a:ext>
            </a:extLst>
          </p:cNvPr>
          <p:cNvCxnSpPr/>
          <p:nvPr/>
        </p:nvCxnSpPr>
        <p:spPr bwMode="auto">
          <a:xfrm>
            <a:off x="2500313" y="5284788"/>
            <a:ext cx="35718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813AACA-6C13-47CE-A168-119FF967E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极化编码：</a:t>
            </a:r>
            <a:b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差分曼彻斯特码（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Differential Manchester）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16C498D-BB46-4B7A-B59F-2D3E0D73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773238"/>
            <a:ext cx="7772400" cy="41148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/>
              <a:t>原理：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3000"/>
              <a:t>每一位中间跳变：表示时钟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3000"/>
              <a:t>每一位位前跳变：表示数据</a:t>
            </a:r>
            <a:endParaRPr lang="en-US" altLang="zh-CN" sz="3000"/>
          </a:p>
          <a:p>
            <a:pPr lvl="2"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2700"/>
              <a:t>有跳变表示“0”，无跳变表示“1”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/>
              <a:t>优点：时钟、数据分离，便于提取</a:t>
            </a:r>
          </a:p>
        </p:txBody>
      </p:sp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>
            <a:extLst>
              <a:ext uri="{FF2B5EF4-FFF2-40B4-BE49-F238E27FC236}">
                <a16:creationId xmlns:a16="http://schemas.microsoft.com/office/drawing/2014/main" id="{4662505A-9F07-4AB7-89B7-0E736CC77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04813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CN"/>
              <a:t>LAN Media</a:t>
            </a:r>
          </a:p>
        </p:txBody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41A81A69-9FD8-4968-85F0-B21B76236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" y="1785938"/>
            <a:ext cx="3214688" cy="41671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800"/>
              <a:t>Function is to transmit data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800"/>
              <a:t>Transmission process is referred to as </a:t>
            </a:r>
            <a:r>
              <a:rPr lang="en-US" altLang="zh-CN" sz="2800" i="1"/>
              <a:t>encoding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p"/>
            </a:pPr>
            <a:r>
              <a:rPr lang="en-US" altLang="zh-CN" sz="2800"/>
              <a:t>Cable types include STP, UTP, coaxial, fiber-optics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5C3620D-BAB5-4914-B79A-00505296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1714500"/>
            <a:ext cx="57499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37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37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37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build="p" bldLvl="2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14" name="直接连接符 3">
            <a:extLst>
              <a:ext uri="{FF2B5EF4-FFF2-40B4-BE49-F238E27FC236}">
                <a16:creationId xmlns:a16="http://schemas.microsoft.com/office/drawing/2014/main" id="{2F66845A-8D98-463A-A54D-E76F01A5094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-1428750" y="3786188"/>
            <a:ext cx="3857625" cy="0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5" name="直接连接符 5">
            <a:extLst>
              <a:ext uri="{FF2B5EF4-FFF2-40B4-BE49-F238E27FC236}">
                <a16:creationId xmlns:a16="http://schemas.microsoft.com/office/drawing/2014/main" id="{EBC0B0EB-6116-4F76-9385-19DDABEACA3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-214313" y="3786188"/>
            <a:ext cx="3857625" cy="0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6" name="直接连接符 11">
            <a:extLst>
              <a:ext uri="{FF2B5EF4-FFF2-40B4-BE49-F238E27FC236}">
                <a16:creationId xmlns:a16="http://schemas.microsoft.com/office/drawing/2014/main" id="{8DF06CEF-4840-4085-984E-8AB816B85A7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28687" y="3786188"/>
            <a:ext cx="3857625" cy="0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7" name="直接连接符 12">
            <a:extLst>
              <a:ext uri="{FF2B5EF4-FFF2-40B4-BE49-F238E27FC236}">
                <a16:creationId xmlns:a16="http://schemas.microsoft.com/office/drawing/2014/main" id="{A44C3BB6-54F6-46C5-8217-C6F29DC0F99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143125" y="3786188"/>
            <a:ext cx="3857625" cy="0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8" name="直接连接符 14">
            <a:extLst>
              <a:ext uri="{FF2B5EF4-FFF2-40B4-BE49-F238E27FC236}">
                <a16:creationId xmlns:a16="http://schemas.microsoft.com/office/drawing/2014/main" id="{6AC7D335-1C5C-4A5F-8DDF-EEC6F2A480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58356" y="3785394"/>
            <a:ext cx="3857625" cy="1588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19" name="直接连接符 15">
            <a:extLst>
              <a:ext uri="{FF2B5EF4-FFF2-40B4-BE49-F238E27FC236}">
                <a16:creationId xmlns:a16="http://schemas.microsoft.com/office/drawing/2014/main" id="{80017203-440C-427E-AE38-179F124D38E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501356" y="3785394"/>
            <a:ext cx="3857625" cy="1588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20" name="直接连接符 16">
            <a:extLst>
              <a:ext uri="{FF2B5EF4-FFF2-40B4-BE49-F238E27FC236}">
                <a16:creationId xmlns:a16="http://schemas.microsoft.com/office/drawing/2014/main" id="{C3B0768A-ECF9-418D-908E-C491EC0B7D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15794" y="3785394"/>
            <a:ext cx="3857625" cy="1587"/>
          </a:xfrm>
          <a:prstGeom prst="line">
            <a:avLst/>
          </a:prstGeom>
          <a:noFill/>
          <a:ln w="15875" algn="ctr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21" name="TextBox 19">
            <a:extLst>
              <a:ext uri="{FF2B5EF4-FFF2-40B4-BE49-F238E27FC236}">
                <a16:creationId xmlns:a16="http://schemas.microsoft.com/office/drawing/2014/main" id="{4F0ECC94-C7EC-4FC2-A04A-E0ED7EE6F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88" y="1701800"/>
            <a:ext cx="331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64522" name="TextBox 20">
            <a:extLst>
              <a:ext uri="{FF2B5EF4-FFF2-40B4-BE49-F238E27FC236}">
                <a16:creationId xmlns:a16="http://schemas.microsoft.com/office/drawing/2014/main" id="{338D7843-A531-47AB-9FCD-4D5D554F1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1714500"/>
            <a:ext cx="331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64523" name="TextBox 21">
            <a:extLst>
              <a:ext uri="{FF2B5EF4-FFF2-40B4-BE49-F238E27FC236}">
                <a16:creationId xmlns:a16="http://schemas.microsoft.com/office/drawing/2014/main" id="{277C019A-3ECF-44F5-94EB-C543B56DC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1714500"/>
            <a:ext cx="33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4524" name="TextBox 22">
            <a:extLst>
              <a:ext uri="{FF2B5EF4-FFF2-40B4-BE49-F238E27FC236}">
                <a16:creationId xmlns:a16="http://schemas.microsoft.com/office/drawing/2014/main" id="{4D362407-8BBA-4F13-A42A-03A83668F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1727200"/>
            <a:ext cx="331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4525" name="TextBox 23">
            <a:extLst>
              <a:ext uri="{FF2B5EF4-FFF2-40B4-BE49-F238E27FC236}">
                <a16:creationId xmlns:a16="http://schemas.microsoft.com/office/drawing/2014/main" id="{7381119F-5A83-4979-84CF-047DC003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714500"/>
            <a:ext cx="33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64526" name="TextBox 24">
            <a:extLst>
              <a:ext uri="{FF2B5EF4-FFF2-40B4-BE49-F238E27FC236}">
                <a16:creationId xmlns:a16="http://schemas.microsoft.com/office/drawing/2014/main" id="{A5D4CCC8-3C2D-4DBC-86AA-46104F316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727200"/>
            <a:ext cx="331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4527" name="TextBox 25">
            <a:extLst>
              <a:ext uri="{FF2B5EF4-FFF2-40B4-BE49-F238E27FC236}">
                <a16:creationId xmlns:a16="http://schemas.microsoft.com/office/drawing/2014/main" id="{9002F415-5694-4922-B66E-A26F78490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8" y="2286000"/>
            <a:ext cx="676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NRZ</a:t>
            </a:r>
            <a:endParaRPr lang="zh-CN" altLang="en-US"/>
          </a:p>
        </p:txBody>
      </p:sp>
      <p:sp>
        <p:nvSpPr>
          <p:cNvPr id="64528" name="TextBox 26">
            <a:extLst>
              <a:ext uri="{FF2B5EF4-FFF2-40B4-BE49-F238E27FC236}">
                <a16:creationId xmlns:a16="http://schemas.microsoft.com/office/drawing/2014/main" id="{D5E88D56-25E9-42B5-A909-D6D204E8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33575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曼彻斯特</a:t>
            </a:r>
          </a:p>
        </p:txBody>
      </p:sp>
      <p:sp>
        <p:nvSpPr>
          <p:cNvPr id="64529" name="TextBox 27">
            <a:extLst>
              <a:ext uri="{FF2B5EF4-FFF2-40B4-BE49-F238E27FC236}">
                <a16:creationId xmlns:a16="http://schemas.microsoft.com/office/drawing/2014/main" id="{0BB8C16F-9E20-45DC-84F0-7D0C27E8A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4500563"/>
            <a:ext cx="110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差分</a:t>
            </a:r>
            <a:endParaRPr lang="en-US" altLang="zh-CN"/>
          </a:p>
          <a:p>
            <a:pPr algn="ctr" eaLnBrk="1" hangingPunct="1"/>
            <a:r>
              <a:rPr lang="zh-CN" altLang="en-US"/>
              <a:t>曼彻斯特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563B944-6EAB-4E23-8340-94E41741C25F}"/>
              </a:ext>
            </a:extLst>
          </p:cNvPr>
          <p:cNvCxnSpPr/>
          <p:nvPr/>
        </p:nvCxnSpPr>
        <p:spPr bwMode="auto">
          <a:xfrm>
            <a:off x="500063" y="2714625"/>
            <a:ext cx="2357437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77D17BA-5CF0-4529-88DF-91041F288E7D}"/>
              </a:ext>
            </a:extLst>
          </p:cNvPr>
          <p:cNvCxnSpPr/>
          <p:nvPr/>
        </p:nvCxnSpPr>
        <p:spPr bwMode="auto">
          <a:xfrm rot="5400000">
            <a:off x="2606676" y="2463800"/>
            <a:ext cx="500062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674CBD1-C0B2-4E96-BCB3-0DAABCE9DF05}"/>
              </a:ext>
            </a:extLst>
          </p:cNvPr>
          <p:cNvCxnSpPr/>
          <p:nvPr/>
        </p:nvCxnSpPr>
        <p:spPr bwMode="auto">
          <a:xfrm>
            <a:off x="2857500" y="2214563"/>
            <a:ext cx="24288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A15FFE-0545-4FE7-A479-9A140A72BC30}"/>
              </a:ext>
            </a:extLst>
          </p:cNvPr>
          <p:cNvCxnSpPr/>
          <p:nvPr/>
        </p:nvCxnSpPr>
        <p:spPr bwMode="auto">
          <a:xfrm rot="5400000">
            <a:off x="5037138" y="2463800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9EFB336-CE30-4483-A508-0C338A75E908}"/>
              </a:ext>
            </a:extLst>
          </p:cNvPr>
          <p:cNvCxnSpPr/>
          <p:nvPr/>
        </p:nvCxnSpPr>
        <p:spPr bwMode="auto">
          <a:xfrm>
            <a:off x="5286375" y="2714625"/>
            <a:ext cx="1143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D1F577-E241-4DA2-80AF-52E664AF5DA5}"/>
              </a:ext>
            </a:extLst>
          </p:cNvPr>
          <p:cNvCxnSpPr/>
          <p:nvPr/>
        </p:nvCxnSpPr>
        <p:spPr bwMode="auto">
          <a:xfrm rot="5400000">
            <a:off x="6180138" y="2463800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273C19D-7B59-484B-B008-1AA3B135F96F}"/>
              </a:ext>
            </a:extLst>
          </p:cNvPr>
          <p:cNvCxnSpPr/>
          <p:nvPr/>
        </p:nvCxnSpPr>
        <p:spPr bwMode="auto">
          <a:xfrm>
            <a:off x="6429375" y="2214563"/>
            <a:ext cx="1214438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7DAF39E-687B-4CFC-9996-3F5DD02115A3}"/>
              </a:ext>
            </a:extLst>
          </p:cNvPr>
          <p:cNvCxnSpPr/>
          <p:nvPr/>
        </p:nvCxnSpPr>
        <p:spPr bwMode="auto">
          <a:xfrm>
            <a:off x="500063" y="3714750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BB101FB-6FE3-48B6-8DE0-12360E00BA04}"/>
              </a:ext>
            </a:extLst>
          </p:cNvPr>
          <p:cNvCxnSpPr/>
          <p:nvPr/>
        </p:nvCxnSpPr>
        <p:spPr bwMode="auto">
          <a:xfrm rot="5400000">
            <a:off x="821532" y="3464719"/>
            <a:ext cx="500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38ABAA5-84D1-40EA-95FD-0E534165AC08}"/>
              </a:ext>
            </a:extLst>
          </p:cNvPr>
          <p:cNvCxnSpPr/>
          <p:nvPr/>
        </p:nvCxnSpPr>
        <p:spPr bwMode="auto">
          <a:xfrm>
            <a:off x="1071563" y="3214688"/>
            <a:ext cx="6429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4255814-667B-4580-A27A-1F164C8EBAAA}"/>
              </a:ext>
            </a:extLst>
          </p:cNvPr>
          <p:cNvCxnSpPr/>
          <p:nvPr/>
        </p:nvCxnSpPr>
        <p:spPr bwMode="auto">
          <a:xfrm rot="5400000">
            <a:off x="1462882" y="3464719"/>
            <a:ext cx="50165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F14CC76-506D-4384-B072-20ECEEA01904}"/>
              </a:ext>
            </a:extLst>
          </p:cNvPr>
          <p:cNvCxnSpPr/>
          <p:nvPr/>
        </p:nvCxnSpPr>
        <p:spPr bwMode="auto">
          <a:xfrm>
            <a:off x="1714500" y="3714750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0ED5734-A4F6-4606-9C0C-1DE31A2706C1}"/>
              </a:ext>
            </a:extLst>
          </p:cNvPr>
          <p:cNvCxnSpPr/>
          <p:nvPr/>
        </p:nvCxnSpPr>
        <p:spPr bwMode="auto">
          <a:xfrm rot="5400000">
            <a:off x="2035176" y="3463925"/>
            <a:ext cx="500062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BF11BC1-7536-4CCB-BAE6-F7F8FE57D131}"/>
              </a:ext>
            </a:extLst>
          </p:cNvPr>
          <p:cNvCxnSpPr/>
          <p:nvPr/>
        </p:nvCxnSpPr>
        <p:spPr bwMode="auto">
          <a:xfrm>
            <a:off x="2286000" y="3214688"/>
            <a:ext cx="1214438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DF0CC80-BB9E-476D-9F62-9EB6EEF12499}"/>
              </a:ext>
            </a:extLst>
          </p:cNvPr>
          <p:cNvCxnSpPr/>
          <p:nvPr/>
        </p:nvCxnSpPr>
        <p:spPr bwMode="auto">
          <a:xfrm rot="5400000">
            <a:off x="3250407" y="3464719"/>
            <a:ext cx="500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5936E90-650F-4681-A415-247DE74E07AF}"/>
              </a:ext>
            </a:extLst>
          </p:cNvPr>
          <p:cNvCxnSpPr/>
          <p:nvPr/>
        </p:nvCxnSpPr>
        <p:spPr bwMode="auto">
          <a:xfrm>
            <a:off x="3500438" y="3714750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F98C58F-93E9-4ED5-80ED-D95D0045356B}"/>
              </a:ext>
            </a:extLst>
          </p:cNvPr>
          <p:cNvCxnSpPr/>
          <p:nvPr/>
        </p:nvCxnSpPr>
        <p:spPr bwMode="auto">
          <a:xfrm rot="5400000">
            <a:off x="3820319" y="3464719"/>
            <a:ext cx="50165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526E134A-A2D6-450E-8EC2-88CEC89C9765}"/>
              </a:ext>
            </a:extLst>
          </p:cNvPr>
          <p:cNvCxnSpPr/>
          <p:nvPr/>
        </p:nvCxnSpPr>
        <p:spPr bwMode="auto">
          <a:xfrm>
            <a:off x="4071938" y="3214688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1562F91-7455-4DE4-BEEC-1FF6B92CBC3E}"/>
              </a:ext>
            </a:extLst>
          </p:cNvPr>
          <p:cNvCxnSpPr/>
          <p:nvPr/>
        </p:nvCxnSpPr>
        <p:spPr bwMode="auto">
          <a:xfrm rot="5400000">
            <a:off x="4393407" y="3464719"/>
            <a:ext cx="50165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8928781-4CC9-4142-A28E-AF922A8C57CB}"/>
              </a:ext>
            </a:extLst>
          </p:cNvPr>
          <p:cNvCxnSpPr/>
          <p:nvPr/>
        </p:nvCxnSpPr>
        <p:spPr bwMode="auto">
          <a:xfrm>
            <a:off x="4643438" y="3714750"/>
            <a:ext cx="1214437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243D818-9096-480B-863E-A21CC85B993C}"/>
              </a:ext>
            </a:extLst>
          </p:cNvPr>
          <p:cNvCxnSpPr/>
          <p:nvPr/>
        </p:nvCxnSpPr>
        <p:spPr bwMode="auto">
          <a:xfrm rot="5400000">
            <a:off x="5607844" y="3464719"/>
            <a:ext cx="50165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0D3460B3-C5BC-441F-87AA-AAC2EADC3105}"/>
              </a:ext>
            </a:extLst>
          </p:cNvPr>
          <p:cNvCxnSpPr/>
          <p:nvPr/>
        </p:nvCxnSpPr>
        <p:spPr bwMode="auto">
          <a:xfrm>
            <a:off x="5857875" y="3214688"/>
            <a:ext cx="1214438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5AE9589-A8C0-4064-92EC-CC67F1556C7A}"/>
              </a:ext>
            </a:extLst>
          </p:cNvPr>
          <p:cNvCxnSpPr/>
          <p:nvPr/>
        </p:nvCxnSpPr>
        <p:spPr bwMode="auto">
          <a:xfrm rot="5400000">
            <a:off x="6823076" y="3463925"/>
            <a:ext cx="500062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AE02DAB7-242A-4B5A-A424-B5F6C227B4CB}"/>
              </a:ext>
            </a:extLst>
          </p:cNvPr>
          <p:cNvCxnSpPr/>
          <p:nvPr/>
        </p:nvCxnSpPr>
        <p:spPr bwMode="auto">
          <a:xfrm>
            <a:off x="7072313" y="3714750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F10DA960-D60B-4377-AF51-EA2DC50294F4}"/>
              </a:ext>
            </a:extLst>
          </p:cNvPr>
          <p:cNvCxnSpPr/>
          <p:nvPr/>
        </p:nvCxnSpPr>
        <p:spPr bwMode="auto">
          <a:xfrm rot="5400000">
            <a:off x="249238" y="4537075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BEE4A10-0A1B-4ECA-8EE6-CFE373172AEA}"/>
              </a:ext>
            </a:extLst>
          </p:cNvPr>
          <p:cNvCxnSpPr/>
          <p:nvPr/>
        </p:nvCxnSpPr>
        <p:spPr bwMode="auto">
          <a:xfrm>
            <a:off x="500063" y="478631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3FE85BF0-5E4B-4F14-850C-63A9E667485E}"/>
              </a:ext>
            </a:extLst>
          </p:cNvPr>
          <p:cNvCxnSpPr/>
          <p:nvPr/>
        </p:nvCxnSpPr>
        <p:spPr bwMode="auto">
          <a:xfrm rot="5400000">
            <a:off x="823119" y="4536282"/>
            <a:ext cx="4984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8388990C-8F69-49B9-95FE-EC615C2CC24A}"/>
              </a:ext>
            </a:extLst>
          </p:cNvPr>
          <p:cNvCxnSpPr/>
          <p:nvPr/>
        </p:nvCxnSpPr>
        <p:spPr bwMode="auto">
          <a:xfrm>
            <a:off x="1071563" y="4286250"/>
            <a:ext cx="642937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0BD3F0AE-C844-4DBA-A600-518A2E570B9D}"/>
              </a:ext>
            </a:extLst>
          </p:cNvPr>
          <p:cNvCxnSpPr/>
          <p:nvPr/>
        </p:nvCxnSpPr>
        <p:spPr bwMode="auto">
          <a:xfrm rot="5400000">
            <a:off x="1465263" y="4537075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557A692C-7C07-4C2A-9510-F4ACB34F4ABA}"/>
              </a:ext>
            </a:extLst>
          </p:cNvPr>
          <p:cNvCxnSpPr/>
          <p:nvPr/>
        </p:nvCxnSpPr>
        <p:spPr bwMode="auto">
          <a:xfrm>
            <a:off x="1714500" y="478631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35F6F2F4-A272-4780-A3B3-CC1DDCC2DFEB}"/>
              </a:ext>
            </a:extLst>
          </p:cNvPr>
          <p:cNvCxnSpPr/>
          <p:nvPr/>
        </p:nvCxnSpPr>
        <p:spPr bwMode="auto">
          <a:xfrm rot="5400000">
            <a:off x="2035968" y="4536282"/>
            <a:ext cx="50006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71ABD849-8913-4248-98BB-38B1159020D2}"/>
              </a:ext>
            </a:extLst>
          </p:cNvPr>
          <p:cNvCxnSpPr/>
          <p:nvPr/>
        </p:nvCxnSpPr>
        <p:spPr bwMode="auto">
          <a:xfrm>
            <a:off x="2286000" y="4286250"/>
            <a:ext cx="121443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078D2772-F273-4F18-A208-5738BC4DCF74}"/>
              </a:ext>
            </a:extLst>
          </p:cNvPr>
          <p:cNvCxnSpPr/>
          <p:nvPr/>
        </p:nvCxnSpPr>
        <p:spPr bwMode="auto">
          <a:xfrm rot="5400000">
            <a:off x="3251200" y="4535488"/>
            <a:ext cx="500063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A96F4930-33FD-46D7-8FA0-1AAB4FC5FEAE}"/>
              </a:ext>
            </a:extLst>
          </p:cNvPr>
          <p:cNvCxnSpPr/>
          <p:nvPr/>
        </p:nvCxnSpPr>
        <p:spPr bwMode="auto">
          <a:xfrm>
            <a:off x="3500438" y="4786313"/>
            <a:ext cx="11430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4A477C5B-40FC-4B12-8CD3-9F0AC15D00B7}"/>
              </a:ext>
            </a:extLst>
          </p:cNvPr>
          <p:cNvCxnSpPr/>
          <p:nvPr/>
        </p:nvCxnSpPr>
        <p:spPr bwMode="auto">
          <a:xfrm rot="5400000">
            <a:off x="4392613" y="4537075"/>
            <a:ext cx="5016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1500686-CAEA-4D41-BF19-630059B9CFA4}"/>
              </a:ext>
            </a:extLst>
          </p:cNvPr>
          <p:cNvCxnSpPr/>
          <p:nvPr/>
        </p:nvCxnSpPr>
        <p:spPr bwMode="auto">
          <a:xfrm>
            <a:off x="4643438" y="4286250"/>
            <a:ext cx="642937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FE6C5DCA-44D8-4A53-9871-5C0411FF99B3}"/>
              </a:ext>
            </a:extLst>
          </p:cNvPr>
          <p:cNvCxnSpPr/>
          <p:nvPr/>
        </p:nvCxnSpPr>
        <p:spPr bwMode="auto">
          <a:xfrm rot="5400000">
            <a:off x="5037138" y="4537075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CFC1848E-AF18-47EE-A8F3-14F426CF4E7D}"/>
              </a:ext>
            </a:extLst>
          </p:cNvPr>
          <p:cNvCxnSpPr/>
          <p:nvPr/>
        </p:nvCxnSpPr>
        <p:spPr bwMode="auto">
          <a:xfrm>
            <a:off x="5286375" y="478631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D8D06DBF-0AC1-4B1B-A3D3-3A5205A2F82C}"/>
              </a:ext>
            </a:extLst>
          </p:cNvPr>
          <p:cNvCxnSpPr/>
          <p:nvPr/>
        </p:nvCxnSpPr>
        <p:spPr bwMode="auto">
          <a:xfrm rot="5400000">
            <a:off x="5608637" y="4535488"/>
            <a:ext cx="500063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3CBEF42A-9219-4713-92FA-7F03E5F03F05}"/>
              </a:ext>
            </a:extLst>
          </p:cNvPr>
          <p:cNvCxnSpPr/>
          <p:nvPr/>
        </p:nvCxnSpPr>
        <p:spPr bwMode="auto">
          <a:xfrm>
            <a:off x="5859463" y="4284663"/>
            <a:ext cx="12144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46E56E19-CC99-4E95-81FB-3C1167533513}"/>
              </a:ext>
            </a:extLst>
          </p:cNvPr>
          <p:cNvCxnSpPr/>
          <p:nvPr/>
        </p:nvCxnSpPr>
        <p:spPr bwMode="auto">
          <a:xfrm rot="5400000">
            <a:off x="6824663" y="4533900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75994BC9-0BAB-4585-A497-2781A8F61FCD}"/>
              </a:ext>
            </a:extLst>
          </p:cNvPr>
          <p:cNvCxnSpPr/>
          <p:nvPr/>
        </p:nvCxnSpPr>
        <p:spPr bwMode="auto">
          <a:xfrm>
            <a:off x="7073900" y="4784725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5C82C371-D477-408B-8696-B075DA031054}"/>
              </a:ext>
            </a:extLst>
          </p:cNvPr>
          <p:cNvCxnSpPr/>
          <p:nvPr/>
        </p:nvCxnSpPr>
        <p:spPr bwMode="auto">
          <a:xfrm rot="5400000">
            <a:off x="250032" y="5322094"/>
            <a:ext cx="500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41063ECB-2A60-4F94-8AE3-3EF2C5D6B291}"/>
              </a:ext>
            </a:extLst>
          </p:cNvPr>
          <p:cNvCxnSpPr/>
          <p:nvPr/>
        </p:nvCxnSpPr>
        <p:spPr bwMode="auto">
          <a:xfrm>
            <a:off x="500063" y="507206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C115E6BE-3EA0-46B1-AFCC-779F50AE3943}"/>
              </a:ext>
            </a:extLst>
          </p:cNvPr>
          <p:cNvCxnSpPr/>
          <p:nvPr/>
        </p:nvCxnSpPr>
        <p:spPr bwMode="auto">
          <a:xfrm rot="5400000">
            <a:off x="823119" y="5320507"/>
            <a:ext cx="4984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62C895F-6711-48C3-98F3-7199DCCFA3B3}"/>
              </a:ext>
            </a:extLst>
          </p:cNvPr>
          <p:cNvCxnSpPr/>
          <p:nvPr/>
        </p:nvCxnSpPr>
        <p:spPr bwMode="auto">
          <a:xfrm>
            <a:off x="1071563" y="5570538"/>
            <a:ext cx="6429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71FC95CE-0644-47EF-ABEA-E49EBBB2BA89}"/>
              </a:ext>
            </a:extLst>
          </p:cNvPr>
          <p:cNvCxnSpPr/>
          <p:nvPr/>
        </p:nvCxnSpPr>
        <p:spPr bwMode="auto">
          <a:xfrm rot="5400000">
            <a:off x="1465263" y="5321300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2AFB8238-0105-42F7-BB60-ACC1079D2273}"/>
              </a:ext>
            </a:extLst>
          </p:cNvPr>
          <p:cNvCxnSpPr/>
          <p:nvPr/>
        </p:nvCxnSpPr>
        <p:spPr bwMode="auto">
          <a:xfrm>
            <a:off x="1714500" y="507206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18CCBE7E-8D12-4F48-A9F6-B7B41FE0CF3F}"/>
              </a:ext>
            </a:extLst>
          </p:cNvPr>
          <p:cNvCxnSpPr/>
          <p:nvPr/>
        </p:nvCxnSpPr>
        <p:spPr bwMode="auto">
          <a:xfrm rot="5400000">
            <a:off x="2035968" y="5320507"/>
            <a:ext cx="50006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43F0B600-B484-49BC-AD9A-A07183886EA1}"/>
              </a:ext>
            </a:extLst>
          </p:cNvPr>
          <p:cNvCxnSpPr/>
          <p:nvPr/>
        </p:nvCxnSpPr>
        <p:spPr bwMode="auto">
          <a:xfrm>
            <a:off x="2286000" y="5572125"/>
            <a:ext cx="121443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6479509A-6F75-4614-A05F-D7B22107D535}"/>
              </a:ext>
            </a:extLst>
          </p:cNvPr>
          <p:cNvCxnSpPr/>
          <p:nvPr/>
        </p:nvCxnSpPr>
        <p:spPr bwMode="auto">
          <a:xfrm rot="5400000">
            <a:off x="3251200" y="5319713"/>
            <a:ext cx="500063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7239657D-6A2E-43C8-AEC0-88DD7C771BB6}"/>
              </a:ext>
            </a:extLst>
          </p:cNvPr>
          <p:cNvCxnSpPr/>
          <p:nvPr/>
        </p:nvCxnSpPr>
        <p:spPr bwMode="auto">
          <a:xfrm>
            <a:off x="3500438" y="5072063"/>
            <a:ext cx="11430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A8EF1C5D-AFAB-4BE4-B325-B402B4DECFD3}"/>
              </a:ext>
            </a:extLst>
          </p:cNvPr>
          <p:cNvCxnSpPr/>
          <p:nvPr/>
        </p:nvCxnSpPr>
        <p:spPr bwMode="auto">
          <a:xfrm rot="5400000">
            <a:off x="4392613" y="5321300"/>
            <a:ext cx="5016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57938463-8F6C-4D3B-87AB-20C26D2367ED}"/>
              </a:ext>
            </a:extLst>
          </p:cNvPr>
          <p:cNvCxnSpPr/>
          <p:nvPr/>
        </p:nvCxnSpPr>
        <p:spPr bwMode="auto">
          <a:xfrm>
            <a:off x="4643438" y="5570538"/>
            <a:ext cx="6429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C3830383-C299-4290-870B-9BF0FB2A1BAB}"/>
              </a:ext>
            </a:extLst>
          </p:cNvPr>
          <p:cNvCxnSpPr/>
          <p:nvPr/>
        </p:nvCxnSpPr>
        <p:spPr bwMode="auto">
          <a:xfrm rot="5400000">
            <a:off x="5037138" y="5321300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EE365F29-9EF0-4CE2-A8CA-911DBC7F9AB6}"/>
              </a:ext>
            </a:extLst>
          </p:cNvPr>
          <p:cNvCxnSpPr/>
          <p:nvPr/>
        </p:nvCxnSpPr>
        <p:spPr bwMode="auto">
          <a:xfrm>
            <a:off x="5286375" y="507206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6E0BCF1B-C0FC-4CE3-B2B9-72EC515A8E2C}"/>
              </a:ext>
            </a:extLst>
          </p:cNvPr>
          <p:cNvCxnSpPr/>
          <p:nvPr/>
        </p:nvCxnSpPr>
        <p:spPr bwMode="auto">
          <a:xfrm rot="5400000">
            <a:off x="5608637" y="5319713"/>
            <a:ext cx="500063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7DDD3294-B501-4DD8-8A40-90B1D8BFCEB9}"/>
              </a:ext>
            </a:extLst>
          </p:cNvPr>
          <p:cNvCxnSpPr/>
          <p:nvPr/>
        </p:nvCxnSpPr>
        <p:spPr bwMode="auto">
          <a:xfrm>
            <a:off x="5859463" y="5570538"/>
            <a:ext cx="12144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D8859208-34B0-4EA6-918A-CDA2CDCE6B66}"/>
              </a:ext>
            </a:extLst>
          </p:cNvPr>
          <p:cNvCxnSpPr/>
          <p:nvPr/>
        </p:nvCxnSpPr>
        <p:spPr bwMode="auto">
          <a:xfrm rot="5400000">
            <a:off x="6824663" y="5318125"/>
            <a:ext cx="50006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F4D0B712-32DB-4519-BCBE-850401A65D03}"/>
              </a:ext>
            </a:extLst>
          </p:cNvPr>
          <p:cNvCxnSpPr/>
          <p:nvPr/>
        </p:nvCxnSpPr>
        <p:spPr bwMode="auto">
          <a:xfrm>
            <a:off x="7073900" y="5072063"/>
            <a:ext cx="5715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Rectangle 2">
            <a:extLst>
              <a:ext uri="{FF2B5EF4-FFF2-40B4-BE49-F238E27FC236}">
                <a16:creationId xmlns:a16="http://schemas.microsoft.com/office/drawing/2014/main" id="{95DC96A2-3B1A-419E-9BFF-26C6ACEDB669}"/>
              </a:ext>
            </a:extLst>
          </p:cNvPr>
          <p:cNvSpPr txBox="1">
            <a:spLocks noChangeArrowheads="1"/>
          </p:cNvSpPr>
          <p:nvPr/>
        </p:nvSpPr>
        <p:spPr>
          <a:xfrm>
            <a:off x="574675" y="304800"/>
            <a:ext cx="8569325" cy="121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zh-CN" altLang="en-US" sz="3200" ker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极化编码：</a:t>
            </a:r>
            <a:br>
              <a:rPr lang="zh-CN" altLang="en-US" sz="3200" ker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altLang="zh-CN" sz="3200" ker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——</a:t>
            </a:r>
            <a:r>
              <a:rPr lang="zh-CN" altLang="en-US" sz="3200" ker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差分曼彻斯特码（</a:t>
            </a:r>
            <a:r>
              <a:rPr lang="en-US" altLang="zh-CN" sz="3200" ker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Differential Manchester）</a:t>
            </a:r>
            <a:endParaRPr lang="en-US" altLang="zh-CN" sz="3200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Line 2">
            <a:extLst>
              <a:ext uri="{FF2B5EF4-FFF2-40B4-BE49-F238E27FC236}">
                <a16:creationId xmlns:a16="http://schemas.microsoft.com/office/drawing/2014/main" id="{5736B18D-AE92-45E1-B0B2-19F993013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0538" y="4564063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70E1A22C-22E9-4005-BD32-C2CAE4952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563" y="4572000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18414539-C3C7-4C2C-8EE1-20041A8E4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938" y="4557713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BADC8B73-2A63-447D-9462-7FD888A9F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4675" y="4552950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2" name="Line 18">
            <a:extLst>
              <a:ext uri="{FF2B5EF4-FFF2-40B4-BE49-F238E27FC236}">
                <a16:creationId xmlns:a16="http://schemas.microsoft.com/office/drawing/2014/main" id="{9776E60E-37BF-4729-A618-254669FD8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650" y="4529138"/>
            <a:ext cx="0" cy="1060450"/>
          </a:xfrm>
          <a:prstGeom prst="line">
            <a:avLst/>
          </a:prstGeom>
          <a:noFill/>
          <a:ln w="3175" cap="rnd">
            <a:solidFill>
              <a:schemeClr val="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3" name="Rectangle 2">
            <a:extLst>
              <a:ext uri="{FF2B5EF4-FFF2-40B4-BE49-F238E27FC236}">
                <a16:creationId xmlns:a16="http://schemas.microsoft.com/office/drawing/2014/main" id="{D15F8C3F-56DF-4B8C-BB76-194B8D60A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双极性编码：</a:t>
            </a:r>
            <a:b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zh-CN" altLang="en-US" sz="3200">
                <a:latin typeface="Arial" panose="020B0604020202020204" pitchFamily="34" charset="0"/>
                <a:cs typeface="Arial" panose="020B0604020202020204" pitchFamily="34" charset="0"/>
              </a:rPr>
              <a:t>双极性传号交替反转码（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AMI）</a:t>
            </a:r>
          </a:p>
        </p:txBody>
      </p:sp>
      <p:sp>
        <p:nvSpPr>
          <p:cNvPr id="65544" name="Rectangle 3">
            <a:extLst>
              <a:ext uri="{FF2B5EF4-FFF2-40B4-BE49-F238E27FC236}">
                <a16:creationId xmlns:a16="http://schemas.microsoft.com/office/drawing/2014/main" id="{371C50E6-9593-4F3E-8794-6884E81F6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5750" y="1785938"/>
            <a:ext cx="8858250" cy="26431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与</a:t>
            </a:r>
            <a:r>
              <a:rPr lang="en-US" altLang="zh-CN" sz="2400"/>
              <a:t>RZ</a:t>
            </a:r>
            <a:r>
              <a:rPr lang="zh-CN" altLang="en-US" sz="2400"/>
              <a:t>相同的是</a:t>
            </a:r>
            <a:r>
              <a:rPr lang="en-US" altLang="zh-CN" sz="2400"/>
              <a:t>: </a:t>
            </a:r>
            <a:r>
              <a:rPr lang="zh-CN" altLang="en-US" sz="2400"/>
              <a:t>采用三个电平：正、负与零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与</a:t>
            </a:r>
            <a:r>
              <a:rPr lang="en-US" altLang="zh-CN" sz="2400"/>
              <a:t>RZ</a:t>
            </a:r>
            <a:r>
              <a:rPr lang="zh-CN" altLang="en-US" sz="2400"/>
              <a:t>不同的是</a:t>
            </a:r>
            <a:r>
              <a:rPr lang="en-US" altLang="zh-CN" sz="2400"/>
              <a:t>: </a:t>
            </a:r>
            <a:r>
              <a:rPr lang="zh-CN" altLang="en-US" sz="2400"/>
              <a:t>零电平表示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0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，正负电平的跃迁表示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1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，实现对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1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电平的交替反转。</a:t>
            </a:r>
            <a:endParaRPr lang="en-US" altLang="zh-CN" sz="2400"/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优点：</a:t>
            </a:r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对每次出现的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1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交替反转，使直流分量为0</a:t>
            </a:r>
          </a:p>
          <a:p>
            <a:pPr lvl="2" eaLnBrk="1" hangingPunct="1">
              <a:buFont typeface="Wingdings" panose="05000000000000000000" pitchFamily="2" charset="2"/>
              <a:buChar char="n"/>
            </a:pPr>
            <a:r>
              <a:rPr lang="zh-CN" altLang="en-US" sz="2400"/>
              <a:t>尽管连续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0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不能同步，但连续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1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可以同步</a:t>
            </a:r>
          </a:p>
        </p:txBody>
      </p:sp>
      <p:sp>
        <p:nvSpPr>
          <p:cNvPr id="65545" name="Line 7">
            <a:extLst>
              <a:ext uri="{FF2B5EF4-FFF2-40B4-BE49-F238E27FC236}">
                <a16:creationId xmlns:a16="http://schemas.microsoft.com/office/drawing/2014/main" id="{2F7488E6-3B32-41FA-B680-1C22A6977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8338" y="4557713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6" name="Line 8">
            <a:extLst>
              <a:ext uri="{FF2B5EF4-FFF2-40B4-BE49-F238E27FC236}">
                <a16:creationId xmlns:a16="http://schemas.microsoft.com/office/drawing/2014/main" id="{DE6E4DF3-0643-4FDA-99D6-F64B3263A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4557713"/>
            <a:ext cx="0" cy="1060450"/>
          </a:xfrm>
          <a:prstGeom prst="line">
            <a:avLst/>
          </a:prstGeom>
          <a:noFill/>
          <a:ln w="222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7" name="Text Box 13">
            <a:extLst>
              <a:ext uri="{FF2B5EF4-FFF2-40B4-BE49-F238E27FC236}">
                <a16:creationId xmlns:a16="http://schemas.microsoft.com/office/drawing/2014/main" id="{B2ED01E7-8AAB-4DB4-B392-4DE5A3AF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732338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65548" name="Text Box 14">
            <a:extLst>
              <a:ext uri="{FF2B5EF4-FFF2-40B4-BE49-F238E27FC236}">
                <a16:creationId xmlns:a16="http://schemas.microsoft.com/office/drawing/2014/main" id="{B5EC1E8F-064E-495E-BFD7-FD90CFCF2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5562600"/>
            <a:ext cx="360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Tahoma" panose="020B0604030504040204" pitchFamily="34" charset="0"/>
              </a:rPr>
              <a:t>0      1       0       0     1       0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3110705-CC43-4601-9E6F-2F29F8052815}"/>
              </a:ext>
            </a:extLst>
          </p:cNvPr>
          <p:cNvCxnSpPr/>
          <p:nvPr/>
        </p:nvCxnSpPr>
        <p:spPr bwMode="auto">
          <a:xfrm rot="5400000">
            <a:off x="4715669" y="5142706"/>
            <a:ext cx="28575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647AD8A-2568-4C36-8FD8-44F70795D6CF}"/>
              </a:ext>
            </a:extLst>
          </p:cNvPr>
          <p:cNvCxnSpPr/>
          <p:nvPr/>
        </p:nvCxnSpPr>
        <p:spPr bwMode="auto">
          <a:xfrm>
            <a:off x="4857750" y="5000625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34E0D78-D06F-4506-9BA1-E0A703D1C676}"/>
              </a:ext>
            </a:extLst>
          </p:cNvPr>
          <p:cNvCxnSpPr/>
          <p:nvPr/>
        </p:nvCxnSpPr>
        <p:spPr bwMode="auto">
          <a:xfrm>
            <a:off x="3143250" y="5000625"/>
            <a:ext cx="1143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52036F4-B0AA-4DCA-9CF7-E9DD246E2E7E}"/>
              </a:ext>
            </a:extLst>
          </p:cNvPr>
          <p:cNvCxnSpPr/>
          <p:nvPr/>
        </p:nvCxnSpPr>
        <p:spPr bwMode="auto">
          <a:xfrm rot="5400000">
            <a:off x="4142582" y="5144294"/>
            <a:ext cx="28575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B9FC682-33E9-48BB-9E4C-E16CB09D24F9}"/>
              </a:ext>
            </a:extLst>
          </p:cNvPr>
          <p:cNvCxnSpPr/>
          <p:nvPr/>
        </p:nvCxnSpPr>
        <p:spPr bwMode="auto">
          <a:xfrm>
            <a:off x="4286250" y="5286375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C7A5091-4DF9-4DE3-AD6F-42FFC31A76D6}"/>
              </a:ext>
            </a:extLst>
          </p:cNvPr>
          <p:cNvCxnSpPr/>
          <p:nvPr/>
        </p:nvCxnSpPr>
        <p:spPr bwMode="auto">
          <a:xfrm rot="5400000">
            <a:off x="2963069" y="4822032"/>
            <a:ext cx="3587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7E0784C-54F5-42CE-AFC3-69C858D7C60F}"/>
              </a:ext>
            </a:extLst>
          </p:cNvPr>
          <p:cNvCxnSpPr/>
          <p:nvPr/>
        </p:nvCxnSpPr>
        <p:spPr bwMode="auto">
          <a:xfrm>
            <a:off x="1928813" y="5000625"/>
            <a:ext cx="5715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7274CE5-EA20-423F-A822-C85B3CEF6AD0}"/>
              </a:ext>
            </a:extLst>
          </p:cNvPr>
          <p:cNvCxnSpPr/>
          <p:nvPr/>
        </p:nvCxnSpPr>
        <p:spPr bwMode="auto">
          <a:xfrm rot="5400000">
            <a:off x="2322513" y="4821238"/>
            <a:ext cx="35718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27DE87A-4296-4C29-B7F7-C70BF48B32D9}"/>
              </a:ext>
            </a:extLst>
          </p:cNvPr>
          <p:cNvCxnSpPr/>
          <p:nvPr/>
        </p:nvCxnSpPr>
        <p:spPr bwMode="auto">
          <a:xfrm>
            <a:off x="2500313" y="4643438"/>
            <a:ext cx="642937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53061D34-3BDA-48D6-B6BE-1044E8A090A0}"/>
              </a:ext>
            </a:extLst>
          </p:cNvPr>
          <p:cNvCxnSpPr/>
          <p:nvPr/>
        </p:nvCxnSpPr>
        <p:spPr bwMode="auto">
          <a:xfrm>
            <a:off x="2000250" y="5000625"/>
            <a:ext cx="3429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A2D42E48-03B9-4CAA-B128-7C64EDA28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863600"/>
            <a:ext cx="8001000" cy="657225"/>
          </a:xfrm>
        </p:spPr>
        <p:txBody>
          <a:bodyPr/>
          <a:lstStyle/>
          <a:p>
            <a:pPr eaLnBrk="1" hangingPunct="1"/>
            <a:r>
              <a:rPr lang="zh-CN" altLang="en-US"/>
              <a:t>数据通信技术：多路复用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76028DB-8449-46E6-882D-57A67B9277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8458200" cy="4535487"/>
          </a:xfrm>
        </p:spPr>
        <p:txBody>
          <a:bodyPr/>
          <a:lstStyle/>
          <a:p>
            <a:pPr eaLnBrk="1" hangingPunct="1">
              <a:buClr>
                <a:schemeClr val="folHlink"/>
              </a:buClr>
              <a:buFont typeface="Wingdings" panose="05000000000000000000" pitchFamily="2" charset="2"/>
              <a:buChar char="n"/>
            </a:pPr>
            <a:r>
              <a:rPr lang="zh-CN" altLang="en-US" sz="2400">
                <a:latin typeface="Times New Roman" panose="02020603050405020304" pitchFamily="18" charset="0"/>
              </a:rPr>
              <a:t>多路复用技术</a:t>
            </a:r>
          </a:p>
          <a:p>
            <a:pPr lvl="1" eaLnBrk="1" hangingPunct="1">
              <a:lnSpc>
                <a:spcPct val="120000"/>
              </a:lnSpc>
              <a:buSzPct val="85000"/>
            </a:pPr>
            <a:r>
              <a:rPr lang="zh-CN" altLang="en-US" sz="2400">
                <a:latin typeface="Times New Roman" panose="02020603050405020304" pitchFamily="18" charset="0"/>
              </a:rPr>
              <a:t>由于一条传输线路的能力远远超过传输一个用户信号所需的能力，为了提高线路利用率，经常让多个信号共用一条物理线路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8E67D5A9-31D2-4BB8-ADF9-585B15D26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5678488"/>
            <a:ext cx="18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4000">
              <a:latin typeface="Tahoma" panose="020B0604030504040204" pitchFamily="34" charset="0"/>
            </a:endParaRP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EDBA2CBC-CA31-4363-9FA0-29746BE8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862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物理链路</a:t>
            </a:r>
          </a:p>
        </p:txBody>
      </p:sp>
      <p:sp>
        <p:nvSpPr>
          <p:cNvPr id="66566" name="Line 9">
            <a:extLst>
              <a:ext uri="{FF2B5EF4-FFF2-40B4-BE49-F238E27FC236}">
                <a16:creationId xmlns:a16="http://schemas.microsoft.com/office/drawing/2014/main" id="{C32471C7-6431-4F63-A905-B0CA00F5F3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148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7" name="Line 10">
            <a:extLst>
              <a:ext uri="{FF2B5EF4-FFF2-40B4-BE49-F238E27FC236}">
                <a16:creationId xmlns:a16="http://schemas.microsoft.com/office/drawing/2014/main" id="{6F716E4A-75C8-4109-AE0A-0B3D9DBBE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1148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8" name="Line 11">
            <a:extLst>
              <a:ext uri="{FF2B5EF4-FFF2-40B4-BE49-F238E27FC236}">
                <a16:creationId xmlns:a16="http://schemas.microsoft.com/office/drawing/2014/main" id="{734DAA91-36C3-436D-9FF5-6A0B3AC94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4196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9" name="Line 12">
            <a:extLst>
              <a:ext uri="{FF2B5EF4-FFF2-40B4-BE49-F238E27FC236}">
                <a16:creationId xmlns:a16="http://schemas.microsoft.com/office/drawing/2014/main" id="{44E8BBAA-54E0-433B-B8EB-B6B0781F17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5715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0" name="Line 13">
            <a:extLst>
              <a:ext uri="{FF2B5EF4-FFF2-40B4-BE49-F238E27FC236}">
                <a16:creationId xmlns:a16="http://schemas.microsoft.com/office/drawing/2014/main" id="{ECC06DE1-FE83-4DEB-9EB5-BF6E64F86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419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1" name="Line 14">
            <a:extLst>
              <a:ext uri="{FF2B5EF4-FFF2-40B4-BE49-F238E27FC236}">
                <a16:creationId xmlns:a16="http://schemas.microsoft.com/office/drawing/2014/main" id="{3B52AB72-11EA-4B45-B3C7-2D667D976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029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2" name="Line 15">
            <a:extLst>
              <a:ext uri="{FF2B5EF4-FFF2-40B4-BE49-F238E27FC236}">
                <a16:creationId xmlns:a16="http://schemas.microsoft.com/office/drawing/2014/main" id="{06B215C2-9122-46B3-9382-8B7A82023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6388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3" name="Text Box 16">
            <a:extLst>
              <a:ext uri="{FF2B5EF4-FFF2-40B4-BE49-F238E27FC236}">
                <a16:creationId xmlns:a16="http://schemas.microsoft.com/office/drawing/2014/main" id="{6EBF5714-4082-4DA5-B287-ABFDA2F9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72000"/>
            <a:ext cx="2444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复用器</a:t>
            </a:r>
          </a:p>
        </p:txBody>
      </p:sp>
      <p:sp>
        <p:nvSpPr>
          <p:cNvPr id="69686" name="Line 17">
            <a:extLst>
              <a:ext uri="{FF2B5EF4-FFF2-40B4-BE49-F238E27FC236}">
                <a16:creationId xmlns:a16="http://schemas.microsoft.com/office/drawing/2014/main" id="{8E7ABEB1-1AAE-4D8D-BF3D-7ADB20CC2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029200"/>
            <a:ext cx="914400" cy="0"/>
          </a:xfrm>
          <a:prstGeom prst="line">
            <a:avLst/>
          </a:prstGeom>
          <a:ln>
            <a:solidFill>
              <a:srgbClr val="006600"/>
            </a:solidFill>
            <a:headEnd/>
            <a:tailE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6575" name="Line 19">
            <a:extLst>
              <a:ext uri="{FF2B5EF4-FFF2-40B4-BE49-F238E27FC236}">
                <a16:creationId xmlns:a16="http://schemas.microsoft.com/office/drawing/2014/main" id="{FBA134D6-AFA8-40FB-83E8-C13355A1B7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6388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6" name="Line 20">
            <a:extLst>
              <a:ext uri="{FF2B5EF4-FFF2-40B4-BE49-F238E27FC236}">
                <a16:creationId xmlns:a16="http://schemas.microsoft.com/office/drawing/2014/main" id="{50CE777A-DA07-4314-B9F0-B7E78FFDD0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038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77" name="Line 21">
            <a:extLst>
              <a:ext uri="{FF2B5EF4-FFF2-40B4-BE49-F238E27FC236}">
                <a16:creationId xmlns:a16="http://schemas.microsoft.com/office/drawing/2014/main" id="{09340682-C40D-4171-BC27-3B110FE5E8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4038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66578" name="Group 22">
            <a:extLst>
              <a:ext uri="{FF2B5EF4-FFF2-40B4-BE49-F238E27FC236}">
                <a16:creationId xmlns:a16="http://schemas.microsoft.com/office/drawing/2014/main" id="{85B7B7D7-F2DD-4767-9499-2563908A0DBE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343400"/>
            <a:ext cx="1524000" cy="1295400"/>
            <a:chOff x="2832" y="2832"/>
            <a:chExt cx="960" cy="816"/>
          </a:xfrm>
        </p:grpSpPr>
        <p:sp>
          <p:nvSpPr>
            <p:cNvPr id="66605" name="Line 23">
              <a:extLst>
                <a:ext uri="{FF2B5EF4-FFF2-40B4-BE49-F238E27FC236}">
                  <a16:creationId xmlns:a16="http://schemas.microsoft.com/office/drawing/2014/main" id="{E351BD98-41D9-49CA-94C1-BC2C64CB93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3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606" name="Line 24">
              <a:extLst>
                <a:ext uri="{FF2B5EF4-FFF2-40B4-BE49-F238E27FC236}">
                  <a16:creationId xmlns:a16="http://schemas.microsoft.com/office/drawing/2014/main" id="{C3AA62B9-11C1-47C1-A4D3-B340132F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88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607" name="Line 25">
              <a:extLst>
                <a:ext uri="{FF2B5EF4-FFF2-40B4-BE49-F238E27FC236}">
                  <a16:creationId xmlns:a16="http://schemas.microsoft.com/office/drawing/2014/main" id="{52FE9BF0-54EE-43D7-8CBD-D01475401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21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608" name="Line 26">
              <a:extLst>
                <a:ext uri="{FF2B5EF4-FFF2-40B4-BE49-F238E27FC236}">
                  <a16:creationId xmlns:a16="http://schemas.microsoft.com/office/drawing/2014/main" id="{BC544562-F3DB-4856-9245-3EDEAEE62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55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609" name="Text Box 27">
              <a:extLst>
                <a:ext uri="{FF2B5EF4-FFF2-40B4-BE49-F238E27FC236}">
                  <a16:creationId xmlns:a16="http://schemas.microsoft.com/office/drawing/2014/main" id="{BED1ED34-A7A2-446D-94B4-B8A9B8E33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928"/>
              <a:ext cx="15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latin typeface="Tahoma" panose="020B0604030504040204" pitchFamily="34" charset="0"/>
                </a:rPr>
                <a:t>分解器</a:t>
              </a:r>
            </a:p>
          </p:txBody>
        </p:sp>
      </p:grpSp>
      <p:sp>
        <p:nvSpPr>
          <p:cNvPr id="66579" name="Text Box 28">
            <a:extLst>
              <a:ext uri="{FF2B5EF4-FFF2-40B4-BE49-F238E27FC236}">
                <a16:creationId xmlns:a16="http://schemas.microsoft.com/office/drawing/2014/main" id="{3C96BEC9-000B-4219-9BE6-B276A0D0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912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6580" name="Text Box 29">
            <a:extLst>
              <a:ext uri="{FF2B5EF4-FFF2-40B4-BE49-F238E27FC236}">
                <a16:creationId xmlns:a16="http://schemas.microsoft.com/office/drawing/2014/main" id="{46B53A27-B35B-408C-A3B1-3FFB7CABB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7150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6581" name="Line 31">
            <a:extLst>
              <a:ext uri="{FF2B5EF4-FFF2-40B4-BE49-F238E27FC236}">
                <a16:creationId xmlns:a16="http://schemas.microsoft.com/office/drawing/2014/main" id="{4346CFA5-02E8-4729-A033-E2D33B0D0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038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2" name="Line 32">
            <a:extLst>
              <a:ext uri="{FF2B5EF4-FFF2-40B4-BE49-F238E27FC236}">
                <a16:creationId xmlns:a16="http://schemas.microsoft.com/office/drawing/2014/main" id="{94F74519-07E9-44AC-83A0-214BEC58E8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0386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3" name="Line 33">
            <a:extLst>
              <a:ext uri="{FF2B5EF4-FFF2-40B4-BE49-F238E27FC236}">
                <a16:creationId xmlns:a16="http://schemas.microsoft.com/office/drawing/2014/main" id="{32220F07-4304-4BC9-95CE-A09E47DD9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343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4" name="Line 34">
            <a:extLst>
              <a:ext uri="{FF2B5EF4-FFF2-40B4-BE49-F238E27FC236}">
                <a16:creationId xmlns:a16="http://schemas.microsoft.com/office/drawing/2014/main" id="{8AB3BC85-4A0E-4815-986A-0902D86FC4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56388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5" name="Line 35">
            <a:extLst>
              <a:ext uri="{FF2B5EF4-FFF2-40B4-BE49-F238E27FC236}">
                <a16:creationId xmlns:a16="http://schemas.microsoft.com/office/drawing/2014/main" id="{046FB880-149A-4D8A-8B3B-F14780E7D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343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6" name="Line 36">
            <a:extLst>
              <a:ext uri="{FF2B5EF4-FFF2-40B4-BE49-F238E27FC236}">
                <a16:creationId xmlns:a16="http://schemas.microsoft.com/office/drawing/2014/main" id="{823FA599-8489-4AA3-B188-FE5F6F6C5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953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7" name="Line 37">
            <a:extLst>
              <a:ext uri="{FF2B5EF4-FFF2-40B4-BE49-F238E27FC236}">
                <a16:creationId xmlns:a16="http://schemas.microsoft.com/office/drawing/2014/main" id="{5C19619D-41C7-457C-95C4-39B814B55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5562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8" name="Text Box 38">
            <a:extLst>
              <a:ext uri="{FF2B5EF4-FFF2-40B4-BE49-F238E27FC236}">
                <a16:creationId xmlns:a16="http://schemas.microsoft.com/office/drawing/2014/main" id="{CF95C4CA-7910-40DE-94F5-FB12927AB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495800"/>
            <a:ext cx="2444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复用器</a:t>
            </a:r>
          </a:p>
        </p:txBody>
      </p:sp>
      <p:sp>
        <p:nvSpPr>
          <p:cNvPr id="69648" name="Line 39">
            <a:extLst>
              <a:ext uri="{FF2B5EF4-FFF2-40B4-BE49-F238E27FC236}">
                <a16:creationId xmlns:a16="http://schemas.microsoft.com/office/drawing/2014/main" id="{8FA4A613-EB87-4B3F-A54C-A5865D462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495800"/>
            <a:ext cx="914400" cy="0"/>
          </a:xfrm>
          <a:prstGeom prst="line">
            <a:avLst/>
          </a:prstGeom>
          <a:ln>
            <a:solidFill>
              <a:srgbClr val="006600"/>
            </a:solidFill>
            <a:prstDash val="sysDash"/>
            <a:headEnd/>
            <a:tailE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66590" name="Group 40">
            <a:extLst>
              <a:ext uri="{FF2B5EF4-FFF2-40B4-BE49-F238E27FC236}">
                <a16:creationId xmlns:a16="http://schemas.microsoft.com/office/drawing/2014/main" id="{57516C6D-1484-43D0-9C80-4716662A6BDE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962400"/>
            <a:ext cx="1524000" cy="1905000"/>
            <a:chOff x="2832" y="2640"/>
            <a:chExt cx="960" cy="1200"/>
          </a:xfrm>
        </p:grpSpPr>
        <p:sp>
          <p:nvSpPr>
            <p:cNvPr id="66596" name="Line 41">
              <a:extLst>
                <a:ext uri="{FF2B5EF4-FFF2-40B4-BE49-F238E27FC236}">
                  <a16:creationId xmlns:a16="http://schemas.microsoft.com/office/drawing/2014/main" id="{9353AB6F-CBA2-48E0-B436-316F3139F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97" name="Line 42">
              <a:extLst>
                <a:ext uri="{FF2B5EF4-FFF2-40B4-BE49-F238E27FC236}">
                  <a16:creationId xmlns:a16="http://schemas.microsoft.com/office/drawing/2014/main" id="{BD4A4587-A9CF-4472-ADCD-4D397D02A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64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98" name="Line 43">
              <a:extLst>
                <a:ext uri="{FF2B5EF4-FFF2-40B4-BE49-F238E27FC236}">
                  <a16:creationId xmlns:a16="http://schemas.microsoft.com/office/drawing/2014/main" id="{46516266-6D3E-41B2-BB40-12C7A99964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64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66599" name="Group 44">
              <a:extLst>
                <a:ext uri="{FF2B5EF4-FFF2-40B4-BE49-F238E27FC236}">
                  <a16:creationId xmlns:a16="http://schemas.microsoft.com/office/drawing/2014/main" id="{A5FAA48C-3A77-4898-BD8F-B54A7E053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832"/>
              <a:ext cx="960" cy="816"/>
              <a:chOff x="2832" y="2832"/>
              <a:chExt cx="960" cy="816"/>
            </a:xfrm>
          </p:grpSpPr>
          <p:sp>
            <p:nvSpPr>
              <p:cNvPr id="66600" name="Line 45">
                <a:extLst>
                  <a:ext uri="{FF2B5EF4-FFF2-40B4-BE49-F238E27FC236}">
                    <a16:creationId xmlns:a16="http://schemas.microsoft.com/office/drawing/2014/main" id="{6333EB74-9365-43E2-9512-0F7BC2617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601" name="Line 46">
                <a:extLst>
                  <a:ext uri="{FF2B5EF4-FFF2-40B4-BE49-F238E27FC236}">
                    <a16:creationId xmlns:a16="http://schemas.microsoft.com/office/drawing/2014/main" id="{F5882AE3-D77C-48BC-8C39-3DCC89049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88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602" name="Line 47">
                <a:extLst>
                  <a:ext uri="{FF2B5EF4-FFF2-40B4-BE49-F238E27FC236}">
                    <a16:creationId xmlns:a16="http://schemas.microsoft.com/office/drawing/2014/main" id="{DCD3CD25-3903-4E33-998E-ED1659038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603" name="Line 48">
                <a:extLst>
                  <a:ext uri="{FF2B5EF4-FFF2-40B4-BE49-F238E27FC236}">
                    <a16:creationId xmlns:a16="http://schemas.microsoft.com/office/drawing/2014/main" id="{DCC41E0B-228B-4187-AD25-35BEAFC73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5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6604" name="Text Box 49">
                <a:extLst>
                  <a:ext uri="{FF2B5EF4-FFF2-40B4-BE49-F238E27FC236}">
                    <a16:creationId xmlns:a16="http://schemas.microsoft.com/office/drawing/2014/main" id="{E0A9DF07-548F-4293-939A-E0A17FC92D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2928"/>
                <a:ext cx="154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>
                    <a:latin typeface="Tahoma" panose="020B0604030504040204" pitchFamily="34" charset="0"/>
                  </a:rPr>
                  <a:t>分解器</a:t>
                </a:r>
              </a:p>
            </p:txBody>
          </p:sp>
        </p:grpSp>
      </p:grpSp>
      <p:sp>
        <p:nvSpPr>
          <p:cNvPr id="66591" name="Text Box 50">
            <a:extLst>
              <a:ext uri="{FF2B5EF4-FFF2-40B4-BE49-F238E27FC236}">
                <a16:creationId xmlns:a16="http://schemas.microsoft.com/office/drawing/2014/main" id="{F4E30508-F370-4036-B8E1-D54276B17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7150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6592" name="Text Box 51">
            <a:extLst>
              <a:ext uri="{FF2B5EF4-FFF2-40B4-BE49-F238E27FC236}">
                <a16:creationId xmlns:a16="http://schemas.microsoft.com/office/drawing/2014/main" id="{D76139BD-00BE-433A-8113-2A6FED851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638800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9652" name="Line 52">
            <a:extLst>
              <a:ext uri="{FF2B5EF4-FFF2-40B4-BE49-F238E27FC236}">
                <a16:creationId xmlns:a16="http://schemas.microsoft.com/office/drawing/2014/main" id="{DFA455EA-93B7-460F-8D85-BD221828A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876800"/>
            <a:ext cx="914400" cy="0"/>
          </a:xfrm>
          <a:prstGeom prst="line">
            <a:avLst/>
          </a:prstGeom>
          <a:ln>
            <a:solidFill>
              <a:srgbClr val="006600"/>
            </a:solidFill>
            <a:prstDash val="sysDash"/>
            <a:headEnd/>
            <a:tailE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9653" name="Line 53">
            <a:extLst>
              <a:ext uri="{FF2B5EF4-FFF2-40B4-BE49-F238E27FC236}">
                <a16:creationId xmlns:a16="http://schemas.microsoft.com/office/drawing/2014/main" id="{27918EDA-CBA3-429C-85CB-8B427722D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5257800"/>
            <a:ext cx="914400" cy="0"/>
          </a:xfrm>
          <a:prstGeom prst="line">
            <a:avLst/>
          </a:prstGeom>
          <a:ln>
            <a:solidFill>
              <a:srgbClr val="006600"/>
            </a:solidFill>
            <a:prstDash val="sysDash"/>
            <a:headEnd/>
            <a:tailEnd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66595" name="Text Box 54">
            <a:extLst>
              <a:ext uri="{FF2B5EF4-FFF2-40B4-BE49-F238E27FC236}">
                <a16:creationId xmlns:a16="http://schemas.microsoft.com/office/drawing/2014/main" id="{7B20BB9E-EEB4-43E7-BE03-B48A193FF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810000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信道</a:t>
            </a:r>
          </a:p>
        </p:txBody>
      </p:sp>
    </p:spTree>
  </p:cSld>
  <p:clrMapOvr>
    <a:masterClrMapping/>
  </p:clrMapOvr>
  <p:transition spd="med"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9754EED-4E10-4D88-BEAD-8C9CCDE57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多路复用</a:t>
            </a:r>
          </a:p>
        </p:txBody>
      </p:sp>
      <p:sp>
        <p:nvSpPr>
          <p:cNvPr id="67587" name="内容占位符 5">
            <a:extLst>
              <a:ext uri="{FF2B5EF4-FFF2-40B4-BE49-F238E27FC236}">
                <a16:creationId xmlns:a16="http://schemas.microsoft.com/office/drawing/2014/main" id="{24CBBD9A-BACC-44C8-8629-0D2EB226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AB1FD19-C672-4A24-9212-BFA9674DD43E}"/>
              </a:ext>
            </a:extLst>
          </p:cNvPr>
          <p:cNvGraphicFramePr/>
          <p:nvPr/>
        </p:nvGraphicFramePr>
        <p:xfrm>
          <a:off x="395288" y="1844675"/>
          <a:ext cx="874871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444B764-5D68-4FDB-B3FE-F29BF499B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时分复用</a:t>
            </a:r>
            <a:r>
              <a:rPr lang="en-US" altLang="zh-CN" sz="3400"/>
              <a:t>TDM</a:t>
            </a:r>
            <a:br>
              <a:rPr lang="en-US" altLang="zh-CN" sz="3400"/>
            </a:br>
            <a:r>
              <a:rPr lang="en-US" altLang="zh-CN" sz="3400"/>
              <a:t>(Time Division Multiplexing)</a:t>
            </a:r>
            <a:endParaRPr lang="zh-CN" altLang="en-US" sz="3400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AE6E2AB3-3C19-4DE9-A777-6D380CB22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773238"/>
            <a:ext cx="88201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>
                <a:solidFill>
                  <a:schemeClr val="hlink"/>
                </a:solidFill>
              </a:rPr>
              <a:t>时分复用</a:t>
            </a:r>
            <a:r>
              <a:rPr lang="zh-CN" altLang="en-US" sz="2400"/>
              <a:t>是将时间划分为一段段等长的</a:t>
            </a:r>
            <a:r>
              <a:rPr lang="zh-CN" altLang="en-US" sz="2400">
                <a:solidFill>
                  <a:schemeClr val="hlink"/>
                </a:solidFill>
              </a:rPr>
              <a:t>时分复用</a:t>
            </a:r>
            <a:r>
              <a:rPr lang="zh-CN" altLang="en-US" sz="2400"/>
              <a:t>（</a:t>
            </a:r>
            <a:r>
              <a:rPr lang="en-US" altLang="zh-CN" sz="2400"/>
              <a:t>TDM 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chemeClr val="hlink"/>
                </a:solidFill>
              </a:rPr>
              <a:t>帧，</a:t>
            </a:r>
            <a:r>
              <a:rPr lang="zh-CN" altLang="en-US" sz="2400"/>
              <a:t>每个时分复用的用户在每个 </a:t>
            </a:r>
            <a:r>
              <a:rPr lang="en-US" altLang="zh-CN" sz="2400"/>
              <a:t>TDM </a:t>
            </a:r>
            <a:r>
              <a:rPr lang="zh-CN" altLang="en-US" sz="2400"/>
              <a:t>帧中占用固定序号的时隙。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每一个用户所占用的时隙是</a:t>
            </a:r>
            <a:r>
              <a:rPr lang="zh-CN" altLang="en-US" sz="2400">
                <a:solidFill>
                  <a:schemeClr val="hlink"/>
                </a:solidFill>
              </a:rPr>
              <a:t>周期性地出现</a:t>
            </a:r>
            <a:endParaRPr lang="zh-CN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zh-CN" sz="2400"/>
              <a:t>TDM </a:t>
            </a:r>
            <a:r>
              <a:rPr lang="zh-CN" altLang="en-US" sz="2400"/>
              <a:t>信号也称为</a:t>
            </a:r>
            <a:r>
              <a:rPr lang="zh-CN" altLang="en-US" sz="2400">
                <a:solidFill>
                  <a:schemeClr val="hlink"/>
                </a:solidFill>
              </a:rPr>
              <a:t>等时</a:t>
            </a:r>
            <a:r>
              <a:rPr lang="en-US" altLang="zh-CN" sz="2400"/>
              <a:t>(isochronous)</a:t>
            </a:r>
            <a:r>
              <a:rPr lang="zh-CN" altLang="en-US" sz="2400"/>
              <a:t>信号。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/>
              <a:t>时分复用的所有用户在不同的时间占用</a:t>
            </a:r>
            <a:r>
              <a:rPr lang="zh-CN" altLang="en-US" sz="2400">
                <a:solidFill>
                  <a:schemeClr val="hlink"/>
                </a:solidFill>
              </a:rPr>
              <a:t>同样的</a:t>
            </a:r>
            <a:r>
              <a:rPr lang="zh-CN" altLang="en-US" sz="2400"/>
              <a:t>频带宽度</a:t>
            </a:r>
            <a:endParaRPr lang="zh-CN" altLang="en-US" sz="24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/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50920FCF-1BF5-4891-9C56-5C434926D6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1497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6DACF7C3-E1E6-45E6-82E0-A4EA1DCB4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149725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4DDB001E-F301-4F90-A97C-5BDF761F8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45452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BBCD648-9CE0-4DB9-BBDE-2E351436DF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5749925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75FFE4-13C5-4D9C-832F-AB2E402D6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4545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189B813E-C62E-4126-916B-B63F7E53F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50133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8" name="Line 10">
            <a:extLst>
              <a:ext uri="{FF2B5EF4-FFF2-40B4-BE49-F238E27FC236}">
                <a16:creationId xmlns:a16="http://schemas.microsoft.com/office/drawing/2014/main" id="{9BF9BEB2-C00B-41C5-BFC1-7762A7ACC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558958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19" name="Text Box 11">
            <a:extLst>
              <a:ext uri="{FF2B5EF4-FFF2-40B4-BE49-F238E27FC236}">
                <a16:creationId xmlns:a16="http://schemas.microsoft.com/office/drawing/2014/main" id="{FB838ADF-ECB0-48BA-9D5B-E3390551C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606925"/>
            <a:ext cx="2444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复用器</a:t>
            </a:r>
          </a:p>
        </p:txBody>
      </p:sp>
      <p:grpSp>
        <p:nvGrpSpPr>
          <p:cNvPr id="68620" name="Group 12">
            <a:extLst>
              <a:ext uri="{FF2B5EF4-FFF2-40B4-BE49-F238E27FC236}">
                <a16:creationId xmlns:a16="http://schemas.microsoft.com/office/drawing/2014/main" id="{7AB207AB-6648-4A34-896E-0749574DACEC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073525"/>
            <a:ext cx="1524000" cy="1905000"/>
            <a:chOff x="2832" y="2640"/>
            <a:chExt cx="960" cy="1200"/>
          </a:xfrm>
        </p:grpSpPr>
        <p:sp>
          <p:nvSpPr>
            <p:cNvPr id="68636" name="Line 13">
              <a:extLst>
                <a:ext uri="{FF2B5EF4-FFF2-40B4-BE49-F238E27FC236}">
                  <a16:creationId xmlns:a16="http://schemas.microsoft.com/office/drawing/2014/main" id="{DE3ACEB5-CA77-4154-BF96-80E638852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637" name="Line 14">
              <a:extLst>
                <a:ext uri="{FF2B5EF4-FFF2-40B4-BE49-F238E27FC236}">
                  <a16:creationId xmlns:a16="http://schemas.microsoft.com/office/drawing/2014/main" id="{79DBF52F-1633-418E-9551-DF2DD6AA9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64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638" name="Line 15">
              <a:extLst>
                <a:ext uri="{FF2B5EF4-FFF2-40B4-BE49-F238E27FC236}">
                  <a16:creationId xmlns:a16="http://schemas.microsoft.com/office/drawing/2014/main" id="{C8A8AC90-4A79-4AD5-9D47-2409ACB6F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64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68639" name="Group 16">
              <a:extLst>
                <a:ext uri="{FF2B5EF4-FFF2-40B4-BE49-F238E27FC236}">
                  <a16:creationId xmlns:a16="http://schemas.microsoft.com/office/drawing/2014/main" id="{5D658961-C936-4C4C-90CE-84D3B7FB1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832"/>
              <a:ext cx="960" cy="816"/>
              <a:chOff x="2832" y="2832"/>
              <a:chExt cx="960" cy="816"/>
            </a:xfrm>
          </p:grpSpPr>
          <p:sp>
            <p:nvSpPr>
              <p:cNvPr id="68640" name="Line 17">
                <a:extLst>
                  <a:ext uri="{FF2B5EF4-FFF2-40B4-BE49-F238E27FC236}">
                    <a16:creationId xmlns:a16="http://schemas.microsoft.com/office/drawing/2014/main" id="{5EA47319-5D57-4101-A9DD-7FBD16320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641" name="Line 18">
                <a:extLst>
                  <a:ext uri="{FF2B5EF4-FFF2-40B4-BE49-F238E27FC236}">
                    <a16:creationId xmlns:a16="http://schemas.microsoft.com/office/drawing/2014/main" id="{5A8795E8-9F5B-4659-B511-91DC576D1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88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642" name="Line 19">
                <a:extLst>
                  <a:ext uri="{FF2B5EF4-FFF2-40B4-BE49-F238E27FC236}">
                    <a16:creationId xmlns:a16="http://schemas.microsoft.com/office/drawing/2014/main" id="{945AEEA7-75F9-4CFB-BD35-9E57E178A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643" name="Line 20">
                <a:extLst>
                  <a:ext uri="{FF2B5EF4-FFF2-40B4-BE49-F238E27FC236}">
                    <a16:creationId xmlns:a16="http://schemas.microsoft.com/office/drawing/2014/main" id="{C255ADDA-33A2-4FAE-86B7-AC5E8A95E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3552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8644" name="Text Box 21">
                <a:extLst>
                  <a:ext uri="{FF2B5EF4-FFF2-40B4-BE49-F238E27FC236}">
                    <a16:creationId xmlns:a16="http://schemas.microsoft.com/office/drawing/2014/main" id="{59F0549B-05F9-49B8-9C45-089FBD59D1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2928"/>
                <a:ext cx="154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>
                    <a:latin typeface="Tahoma" panose="020B0604030504040204" pitchFamily="34" charset="0"/>
                  </a:rPr>
                  <a:t>分解器</a:t>
                </a:r>
              </a:p>
            </p:txBody>
          </p:sp>
        </p:grpSp>
      </p:grpSp>
      <p:sp>
        <p:nvSpPr>
          <p:cNvPr id="68621" name="Text Box 22">
            <a:extLst>
              <a:ext uri="{FF2B5EF4-FFF2-40B4-BE49-F238E27FC236}">
                <a16:creationId xmlns:a16="http://schemas.microsoft.com/office/drawing/2014/main" id="{6A9016F0-1D8C-4C09-ACA9-709303453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6610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8622" name="Text Box 23">
            <a:extLst>
              <a:ext uri="{FF2B5EF4-FFF2-40B4-BE49-F238E27FC236}">
                <a16:creationId xmlns:a16="http://schemas.microsoft.com/office/drawing/2014/main" id="{563A4B8D-C109-40A2-9B9C-9946E5167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6610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信号</a:t>
            </a:r>
          </a:p>
        </p:txBody>
      </p:sp>
      <p:sp>
        <p:nvSpPr>
          <p:cNvPr id="68623" name="Line 24">
            <a:extLst>
              <a:ext uri="{FF2B5EF4-FFF2-40B4-BE49-F238E27FC236}">
                <a16:creationId xmlns:a16="http://schemas.microsoft.com/office/drawing/2014/main" id="{39571208-9E46-4A13-BF3C-2A4F12A70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53072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24" name="Line 25">
            <a:extLst>
              <a:ext uri="{FF2B5EF4-FFF2-40B4-BE49-F238E27FC236}">
                <a16:creationId xmlns:a16="http://schemas.microsoft.com/office/drawing/2014/main" id="{DCCAB9CC-D3ED-4844-919D-B90A3843E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552132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25" name="Line 26">
            <a:extLst>
              <a:ext uri="{FF2B5EF4-FFF2-40B4-BE49-F238E27FC236}">
                <a16:creationId xmlns:a16="http://schemas.microsoft.com/office/drawing/2014/main" id="{9948CA28-CCB4-4BBC-B176-3B5AA78F1C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530725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26" name="Line 27">
            <a:extLst>
              <a:ext uri="{FF2B5EF4-FFF2-40B4-BE49-F238E27FC236}">
                <a16:creationId xmlns:a16="http://schemas.microsoft.com/office/drawing/2014/main" id="{C83E693C-E18D-49E7-B806-EAAF0B0F0F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530725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627" name="Text Box 28">
            <a:extLst>
              <a:ext uri="{FF2B5EF4-FFF2-40B4-BE49-F238E27FC236}">
                <a16:creationId xmlns:a16="http://schemas.microsoft.com/office/drawing/2014/main" id="{284FB103-801F-4A9F-AE21-FF9B49BF3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894138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68628" name="Text Box 29">
            <a:extLst>
              <a:ext uri="{FF2B5EF4-FFF2-40B4-BE49-F238E27FC236}">
                <a16:creationId xmlns:a16="http://schemas.microsoft.com/office/drawing/2014/main" id="{6DF15F04-89AB-4ECE-8909-63AE8CC0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6069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68629" name="Text Box 30">
            <a:extLst>
              <a:ext uri="{FF2B5EF4-FFF2-40B4-BE49-F238E27FC236}">
                <a16:creationId xmlns:a16="http://schemas.microsoft.com/office/drawing/2014/main" id="{F78AB0F1-B7A4-4535-AB67-F80CDFABB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2165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68630" name="Text Box 31">
            <a:extLst>
              <a:ext uri="{FF2B5EF4-FFF2-40B4-BE49-F238E27FC236}">
                <a16:creationId xmlns:a16="http://schemas.microsoft.com/office/drawing/2014/main" id="{B782C7C8-53B8-406F-8D53-BAF53E659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8355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68631" name="Text Box 32">
            <a:extLst>
              <a:ext uri="{FF2B5EF4-FFF2-40B4-BE49-F238E27FC236}">
                <a16:creationId xmlns:a16="http://schemas.microsoft.com/office/drawing/2014/main" id="{A7E58C36-16CB-4724-87B0-7550F0A31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8355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68632" name="Text Box 33">
            <a:extLst>
              <a:ext uri="{FF2B5EF4-FFF2-40B4-BE49-F238E27FC236}">
                <a16:creationId xmlns:a16="http://schemas.microsoft.com/office/drawing/2014/main" id="{6EDE0B1A-9DE2-4A9D-A609-B0B9F6F3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938" y="4835525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68633" name="Text Box 34">
            <a:extLst>
              <a:ext uri="{FF2B5EF4-FFF2-40B4-BE49-F238E27FC236}">
                <a16:creationId xmlns:a16="http://schemas.microsoft.com/office/drawing/2014/main" id="{F1640C44-FAC0-4B57-A88F-65C8AC33F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9211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68634" name="Text Box 35">
            <a:extLst>
              <a:ext uri="{FF2B5EF4-FFF2-40B4-BE49-F238E27FC236}">
                <a16:creationId xmlns:a16="http://schemas.microsoft.com/office/drawing/2014/main" id="{EA7E8772-8C60-4865-A00B-0DC7B13F5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5307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68635" name="Text Box 36">
            <a:extLst>
              <a:ext uri="{FF2B5EF4-FFF2-40B4-BE49-F238E27FC236}">
                <a16:creationId xmlns:a16="http://schemas.microsoft.com/office/drawing/2014/main" id="{CCE0528C-2510-485B-A4CB-2E0F7CC3B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064125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3</a:t>
            </a:r>
          </a:p>
        </p:txBody>
      </p:sp>
    </p:spTree>
  </p:cSld>
  <p:clrMapOvr>
    <a:masterClrMapping/>
  </p:clrMapOvr>
  <p:transition spd="med"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574BD30-E480-47CD-86E7-08464BB342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时分复用可能会造成线路资源的浪费 </a:t>
            </a:r>
          </a:p>
        </p:txBody>
      </p:sp>
      <p:sp>
        <p:nvSpPr>
          <p:cNvPr id="69635" name="Freeform 3">
            <a:extLst>
              <a:ext uri="{FF2B5EF4-FFF2-40B4-BE49-F238E27FC236}">
                <a16:creationId xmlns:a16="http://schemas.microsoft.com/office/drawing/2014/main" id="{A060A539-C922-4D8C-8350-86676740A269}"/>
              </a:ext>
            </a:extLst>
          </p:cNvPr>
          <p:cNvSpPr>
            <a:spLocks/>
          </p:cNvSpPr>
          <p:nvPr/>
        </p:nvSpPr>
        <p:spPr bwMode="auto">
          <a:xfrm>
            <a:off x="6011863" y="4505325"/>
            <a:ext cx="241300" cy="374650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6" name="Freeform 4">
            <a:extLst>
              <a:ext uri="{FF2B5EF4-FFF2-40B4-BE49-F238E27FC236}">
                <a16:creationId xmlns:a16="http://schemas.microsoft.com/office/drawing/2014/main" id="{1A6A329D-4C57-459C-B1A4-20FFA8E66F44}"/>
              </a:ext>
            </a:extLst>
          </p:cNvPr>
          <p:cNvSpPr>
            <a:spLocks/>
          </p:cNvSpPr>
          <p:nvPr/>
        </p:nvSpPr>
        <p:spPr bwMode="auto">
          <a:xfrm>
            <a:off x="6975475" y="4505325"/>
            <a:ext cx="239713" cy="374650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7" name="Freeform 5">
            <a:extLst>
              <a:ext uri="{FF2B5EF4-FFF2-40B4-BE49-F238E27FC236}">
                <a16:creationId xmlns:a16="http://schemas.microsoft.com/office/drawing/2014/main" id="{694D4D6F-10D7-4459-88D2-280F89B12243}"/>
              </a:ext>
            </a:extLst>
          </p:cNvPr>
          <p:cNvSpPr>
            <a:spLocks/>
          </p:cNvSpPr>
          <p:nvPr/>
        </p:nvSpPr>
        <p:spPr bwMode="auto">
          <a:xfrm>
            <a:off x="7456488" y="4505325"/>
            <a:ext cx="241300" cy="374650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>
            <a:extLst>
              <a:ext uri="{FF2B5EF4-FFF2-40B4-BE49-F238E27FC236}">
                <a16:creationId xmlns:a16="http://schemas.microsoft.com/office/drawing/2014/main" id="{53511B4D-6103-4AE6-B03E-E4556BF342A5}"/>
              </a:ext>
            </a:extLst>
          </p:cNvPr>
          <p:cNvSpPr>
            <a:spLocks/>
          </p:cNvSpPr>
          <p:nvPr/>
        </p:nvSpPr>
        <p:spPr bwMode="auto">
          <a:xfrm>
            <a:off x="8178800" y="4505325"/>
            <a:ext cx="239713" cy="374650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>
            <a:extLst>
              <a:ext uri="{FF2B5EF4-FFF2-40B4-BE49-F238E27FC236}">
                <a16:creationId xmlns:a16="http://schemas.microsoft.com/office/drawing/2014/main" id="{56C93804-6A52-4F94-A39B-3B20DA09F97F}"/>
              </a:ext>
            </a:extLst>
          </p:cNvPr>
          <p:cNvSpPr>
            <a:spLocks/>
          </p:cNvSpPr>
          <p:nvPr/>
        </p:nvSpPr>
        <p:spPr bwMode="auto">
          <a:xfrm>
            <a:off x="5772150" y="4505325"/>
            <a:ext cx="239713" cy="374650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>
            <a:extLst>
              <a:ext uri="{FF2B5EF4-FFF2-40B4-BE49-F238E27FC236}">
                <a16:creationId xmlns:a16="http://schemas.microsoft.com/office/drawing/2014/main" id="{B13CD679-89E4-483B-8FE9-4650F397108F}"/>
              </a:ext>
            </a:extLst>
          </p:cNvPr>
          <p:cNvSpPr>
            <a:spLocks/>
          </p:cNvSpPr>
          <p:nvPr/>
        </p:nvSpPr>
        <p:spPr bwMode="auto">
          <a:xfrm>
            <a:off x="4808538" y="4508500"/>
            <a:ext cx="241300" cy="376238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>
            <a:extLst>
              <a:ext uri="{FF2B5EF4-FFF2-40B4-BE49-F238E27FC236}">
                <a16:creationId xmlns:a16="http://schemas.microsoft.com/office/drawing/2014/main" id="{90CADDD6-A540-4F0F-A120-1AF3FF994C40}"/>
              </a:ext>
            </a:extLst>
          </p:cNvPr>
          <p:cNvSpPr>
            <a:spLocks/>
          </p:cNvSpPr>
          <p:nvPr/>
        </p:nvSpPr>
        <p:spPr bwMode="auto">
          <a:xfrm>
            <a:off x="4568825" y="4508500"/>
            <a:ext cx="239713" cy="376238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>
            <a:extLst>
              <a:ext uri="{FF2B5EF4-FFF2-40B4-BE49-F238E27FC236}">
                <a16:creationId xmlns:a16="http://schemas.microsoft.com/office/drawing/2014/main" id="{62A4CED6-FD65-4B92-9861-17157B0D26BA}"/>
              </a:ext>
            </a:extLst>
          </p:cNvPr>
          <p:cNvSpPr>
            <a:spLocks/>
          </p:cNvSpPr>
          <p:nvPr/>
        </p:nvSpPr>
        <p:spPr bwMode="auto">
          <a:xfrm>
            <a:off x="2320925" y="3376613"/>
            <a:ext cx="561975" cy="376237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Freeform 11">
            <a:extLst>
              <a:ext uri="{FF2B5EF4-FFF2-40B4-BE49-F238E27FC236}">
                <a16:creationId xmlns:a16="http://schemas.microsoft.com/office/drawing/2014/main" id="{1F4C0B51-BF13-470C-8DEA-F81A365A4ADF}"/>
              </a:ext>
            </a:extLst>
          </p:cNvPr>
          <p:cNvSpPr>
            <a:spLocks/>
          </p:cNvSpPr>
          <p:nvPr/>
        </p:nvSpPr>
        <p:spPr bwMode="auto">
          <a:xfrm>
            <a:off x="636588" y="4129088"/>
            <a:ext cx="1123950" cy="376237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4" name="Freeform 12">
            <a:extLst>
              <a:ext uri="{FF2B5EF4-FFF2-40B4-BE49-F238E27FC236}">
                <a16:creationId xmlns:a16="http://schemas.microsoft.com/office/drawing/2014/main" id="{8E43E052-5E9E-4E04-9924-6F029C6A756C}"/>
              </a:ext>
            </a:extLst>
          </p:cNvPr>
          <p:cNvSpPr>
            <a:spLocks/>
          </p:cNvSpPr>
          <p:nvPr/>
        </p:nvSpPr>
        <p:spPr bwMode="auto">
          <a:xfrm>
            <a:off x="1198563" y="4879975"/>
            <a:ext cx="1122362" cy="376238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5" name="Freeform 13">
            <a:extLst>
              <a:ext uri="{FF2B5EF4-FFF2-40B4-BE49-F238E27FC236}">
                <a16:creationId xmlns:a16="http://schemas.microsoft.com/office/drawing/2014/main" id="{1D116B09-95BC-49D2-8C5B-B401ABE47A33}"/>
              </a:ext>
            </a:extLst>
          </p:cNvPr>
          <p:cNvSpPr>
            <a:spLocks/>
          </p:cNvSpPr>
          <p:nvPr/>
        </p:nvSpPr>
        <p:spPr bwMode="auto">
          <a:xfrm>
            <a:off x="2320925" y="5632450"/>
            <a:ext cx="561975" cy="376238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CC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6" name="Text Box 14">
            <a:extLst>
              <a:ext uri="{FF2B5EF4-FFF2-40B4-BE49-F238E27FC236}">
                <a16:creationId xmlns:a16="http://schemas.microsoft.com/office/drawing/2014/main" id="{C233A97D-50E4-4B12-AC08-2FEDEC0AA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335438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69647" name="Text Box 15">
            <a:extLst>
              <a:ext uri="{FF2B5EF4-FFF2-40B4-BE49-F238E27FC236}">
                <a16:creationId xmlns:a16="http://schemas.microsoft.com/office/drawing/2014/main" id="{44487E9F-FB02-43CF-B757-0ED5C7FCB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4106863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69648" name="Text Box 16">
            <a:extLst>
              <a:ext uri="{FF2B5EF4-FFF2-40B4-BE49-F238E27FC236}">
                <a16:creationId xmlns:a16="http://schemas.microsoft.com/office/drawing/2014/main" id="{41DD5FD8-4AB5-4B82-9ACC-5F4E560A9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48593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69649" name="Text Box 17">
            <a:extLst>
              <a:ext uri="{FF2B5EF4-FFF2-40B4-BE49-F238E27FC236}">
                <a16:creationId xmlns:a16="http://schemas.microsoft.com/office/drawing/2014/main" id="{A134989E-C581-487B-97F4-6B58AC021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56118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69650" name="Line 18">
            <a:extLst>
              <a:ext uri="{FF2B5EF4-FFF2-40B4-BE49-F238E27FC236}">
                <a16:creationId xmlns:a16="http://schemas.microsoft.com/office/drawing/2014/main" id="{91A5CC48-1D52-489E-BFCC-D13F0AF05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6900" y="4879975"/>
            <a:ext cx="4252913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1" name="Line 19">
            <a:extLst>
              <a:ext uri="{FF2B5EF4-FFF2-40B4-BE49-F238E27FC236}">
                <a16:creationId xmlns:a16="http://schemas.microsoft.com/office/drawing/2014/main" id="{E0049651-BD10-4EB4-8E1A-599EB81B5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9838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2" name="Text Box 20">
            <a:extLst>
              <a:ext uri="{FF2B5EF4-FFF2-40B4-BE49-F238E27FC236}">
                <a16:creationId xmlns:a16="http://schemas.microsoft.com/office/drawing/2014/main" id="{D25BCC63-C58B-418B-8545-3D0AA8A4C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33385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69653" name="Text Box 21">
            <a:extLst>
              <a:ext uri="{FF2B5EF4-FFF2-40B4-BE49-F238E27FC236}">
                <a16:creationId xmlns:a16="http://schemas.microsoft.com/office/drawing/2014/main" id="{14913809-CDC3-4D0A-A4FF-C358D5444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6325" y="44910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69654" name="Text Box 22">
            <a:extLst>
              <a:ext uri="{FF2B5EF4-FFF2-40B4-BE49-F238E27FC236}">
                <a16:creationId xmlns:a16="http://schemas.microsoft.com/office/drawing/2014/main" id="{035622E3-F4C7-4CE4-B535-A54B8C561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50" y="44910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69655" name="Text Box 23">
            <a:extLst>
              <a:ext uri="{FF2B5EF4-FFF2-40B4-BE49-F238E27FC236}">
                <a16:creationId xmlns:a16="http://schemas.microsoft.com/office/drawing/2014/main" id="{C6C64553-568E-447E-8AC6-D017B6A6D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412591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69656" name="Text Box 24">
            <a:extLst>
              <a:ext uri="{FF2B5EF4-FFF2-40B4-BE49-F238E27FC236}">
                <a16:creationId xmlns:a16="http://schemas.microsoft.com/office/drawing/2014/main" id="{264F53F4-DDF7-4689-9EC3-499720CF3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48498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69657" name="Text Box 25">
            <a:extLst>
              <a:ext uri="{FF2B5EF4-FFF2-40B4-BE49-F238E27FC236}">
                <a16:creationId xmlns:a16="http://schemas.microsoft.com/office/drawing/2014/main" id="{8C11E904-2EF1-446B-810F-FE252025D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238" y="560705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69658" name="Text Box 26">
            <a:extLst>
              <a:ext uri="{FF2B5EF4-FFF2-40B4-BE49-F238E27FC236}">
                <a16:creationId xmlns:a16="http://schemas.microsoft.com/office/drawing/2014/main" id="{9F6090EB-78B4-4F2F-9F54-BA27FE181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44910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69659" name="Text Box 27">
            <a:extLst>
              <a:ext uri="{FF2B5EF4-FFF2-40B4-BE49-F238E27FC236}">
                <a16:creationId xmlns:a16="http://schemas.microsoft.com/office/drawing/2014/main" id="{AA74EDED-B717-4520-A224-C5C0C50C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175" y="44910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69660" name="Text Box 28">
            <a:extLst>
              <a:ext uri="{FF2B5EF4-FFF2-40B4-BE49-F238E27FC236}">
                <a16:creationId xmlns:a16="http://schemas.microsoft.com/office/drawing/2014/main" id="{17E545A9-9368-4185-A0A2-1DDDED78E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44910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69661" name="Text Box 29">
            <a:extLst>
              <a:ext uri="{FF2B5EF4-FFF2-40B4-BE49-F238E27FC236}">
                <a16:creationId xmlns:a16="http://schemas.microsoft.com/office/drawing/2014/main" id="{C95712BB-0157-430E-B869-73CAB66B4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3354388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69662" name="Text Box 30">
            <a:extLst>
              <a:ext uri="{FF2B5EF4-FFF2-40B4-BE49-F238E27FC236}">
                <a16:creationId xmlns:a16="http://schemas.microsoft.com/office/drawing/2014/main" id="{56F8912D-39EE-4A35-93C9-5C52F7471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124325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69663" name="Text Box 31">
            <a:extLst>
              <a:ext uri="{FF2B5EF4-FFF2-40B4-BE49-F238E27FC236}">
                <a16:creationId xmlns:a16="http://schemas.microsoft.com/office/drawing/2014/main" id="{330297B2-B86E-4435-A5B6-204239F24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4894263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69664" name="Text Box 32">
            <a:extLst>
              <a:ext uri="{FF2B5EF4-FFF2-40B4-BE49-F238E27FC236}">
                <a16:creationId xmlns:a16="http://schemas.microsoft.com/office/drawing/2014/main" id="{A0EA8796-F0EF-4574-A278-6252D987C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56642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69665" name="Text Box 33">
            <a:extLst>
              <a:ext uri="{FF2B5EF4-FFF2-40B4-BE49-F238E27FC236}">
                <a16:creationId xmlns:a16="http://schemas.microsoft.com/office/drawing/2014/main" id="{3F7FBC03-64D0-4D9F-8D38-D9F79D7B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448310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69666" name="Line 34">
            <a:extLst>
              <a:ext uri="{FF2B5EF4-FFF2-40B4-BE49-F238E27FC236}">
                <a16:creationId xmlns:a16="http://schemas.microsoft.com/office/drawing/2014/main" id="{752B8690-C652-4A83-96DF-C17D412BF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7" name="Line 35">
            <a:extLst>
              <a:ext uri="{FF2B5EF4-FFF2-40B4-BE49-F238E27FC236}">
                <a16:creationId xmlns:a16="http://schemas.microsoft.com/office/drawing/2014/main" id="{6E83DD9D-BFAC-4C9A-B2E6-26A05FA67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410075"/>
            <a:ext cx="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8" name="Line 36">
            <a:extLst>
              <a:ext uri="{FF2B5EF4-FFF2-40B4-BE49-F238E27FC236}">
                <a16:creationId xmlns:a16="http://schemas.microsoft.com/office/drawing/2014/main" id="{85FC38CF-9BA5-4CEE-9C39-34054518D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0538" y="5162550"/>
            <a:ext cx="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9" name="Line 37">
            <a:extLst>
              <a:ext uri="{FF2B5EF4-FFF2-40B4-BE49-F238E27FC236}">
                <a16:creationId xmlns:a16="http://schemas.microsoft.com/office/drawing/2014/main" id="{40296149-FC19-4D85-A30A-C6256473C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0925" y="4410075"/>
            <a:ext cx="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0" name="Line 38">
            <a:extLst>
              <a:ext uri="{FF2B5EF4-FFF2-40B4-BE49-F238E27FC236}">
                <a16:creationId xmlns:a16="http://schemas.microsoft.com/office/drawing/2014/main" id="{BEE8EA99-DD4B-40C1-8E70-A9954DBD7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5915025"/>
            <a:ext cx="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1" name="Line 39">
            <a:extLst>
              <a:ext uri="{FF2B5EF4-FFF2-40B4-BE49-F238E27FC236}">
                <a16:creationId xmlns:a16="http://schemas.microsoft.com/office/drawing/2014/main" id="{90C95690-37FF-48E6-9674-F475F39E79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2900" y="5162550"/>
            <a:ext cx="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2" name="Line 40">
            <a:extLst>
              <a:ext uri="{FF2B5EF4-FFF2-40B4-BE49-F238E27FC236}">
                <a16:creationId xmlns:a16="http://schemas.microsoft.com/office/drawing/2014/main" id="{DAF000E2-8DED-4040-B4D4-0FE608DBA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0925" y="5915025"/>
            <a:ext cx="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3" name="Line 41">
            <a:extLst>
              <a:ext uri="{FF2B5EF4-FFF2-40B4-BE49-F238E27FC236}">
                <a16:creationId xmlns:a16="http://schemas.microsoft.com/office/drawing/2014/main" id="{5792A54D-3D3D-4797-BF83-169EDAFA4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4975225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4" name="Line 42">
            <a:extLst>
              <a:ext uri="{FF2B5EF4-FFF2-40B4-BE49-F238E27FC236}">
                <a16:creationId xmlns:a16="http://schemas.microsoft.com/office/drawing/2014/main" id="{AF9E7296-D9FA-400B-A08E-459546341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4975225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5" name="Line 43">
            <a:extLst>
              <a:ext uri="{FF2B5EF4-FFF2-40B4-BE49-F238E27FC236}">
                <a16:creationId xmlns:a16="http://schemas.microsoft.com/office/drawing/2014/main" id="{46ABB5F5-7C66-429B-9D4D-D8F28A5C6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4975225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6" name="Line 44">
            <a:extLst>
              <a:ext uri="{FF2B5EF4-FFF2-40B4-BE49-F238E27FC236}">
                <a16:creationId xmlns:a16="http://schemas.microsoft.com/office/drawing/2014/main" id="{8A87AE8F-7CE7-4D05-B75F-AE593DF64D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488" y="4975225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7" name="Line 45">
            <a:extLst>
              <a:ext uri="{FF2B5EF4-FFF2-40B4-BE49-F238E27FC236}">
                <a16:creationId xmlns:a16="http://schemas.microsoft.com/office/drawing/2014/main" id="{E66662A2-A636-458F-93DD-E301E40F5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825" y="5068888"/>
            <a:ext cx="9620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8" name="Line 46">
            <a:extLst>
              <a:ext uri="{FF2B5EF4-FFF2-40B4-BE49-F238E27FC236}">
                <a16:creationId xmlns:a16="http://schemas.microsoft.com/office/drawing/2014/main" id="{B88224DF-EC44-457D-BCB6-D0C0EEA74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5068888"/>
            <a:ext cx="9620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9" name="Line 47">
            <a:extLst>
              <a:ext uri="{FF2B5EF4-FFF2-40B4-BE49-F238E27FC236}">
                <a16:creationId xmlns:a16="http://schemas.microsoft.com/office/drawing/2014/main" id="{4C39E67E-FBE3-418E-A804-F4FEEF64B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5068888"/>
            <a:ext cx="963613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80" name="Text Box 48">
            <a:extLst>
              <a:ext uri="{FF2B5EF4-FFF2-40B4-BE49-F238E27FC236}">
                <a16:creationId xmlns:a16="http://schemas.microsoft.com/office/drawing/2014/main" id="{F304ECB5-5077-4653-85F3-9DF41876D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5789613"/>
            <a:ext cx="1919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 </a:t>
            </a:r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个时分复用帧</a:t>
            </a:r>
          </a:p>
        </p:txBody>
      </p:sp>
      <p:sp>
        <p:nvSpPr>
          <p:cNvPr id="69681" name="Text Box 49">
            <a:extLst>
              <a:ext uri="{FF2B5EF4-FFF2-40B4-BE49-F238E27FC236}">
                <a16:creationId xmlns:a16="http://schemas.microsoft.com/office/drawing/2014/main" id="{4726948E-C660-433B-AE18-A68F5CC47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8538" y="5018088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#1</a:t>
            </a:r>
          </a:p>
        </p:txBody>
      </p:sp>
      <p:sp>
        <p:nvSpPr>
          <p:cNvPr id="69682" name="Line 50">
            <a:extLst>
              <a:ext uri="{FF2B5EF4-FFF2-40B4-BE49-F238E27FC236}">
                <a16:creationId xmlns:a16="http://schemas.microsoft.com/office/drawing/2014/main" id="{31D71BA7-B811-480D-A7AF-8DCD389F06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806825"/>
            <a:ext cx="1050925" cy="6985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83" name="Line 51">
            <a:extLst>
              <a:ext uri="{FF2B5EF4-FFF2-40B4-BE49-F238E27FC236}">
                <a16:creationId xmlns:a16="http://schemas.microsoft.com/office/drawing/2014/main" id="{B1F969E1-B386-46AC-924B-5879A1EB1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527550"/>
            <a:ext cx="969963" cy="1651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84" name="Line 52">
            <a:extLst>
              <a:ext uri="{FF2B5EF4-FFF2-40B4-BE49-F238E27FC236}">
                <a16:creationId xmlns:a16="http://schemas.microsoft.com/office/drawing/2014/main" id="{7F4A0119-F4B0-406D-9447-9F47559741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8038" y="4879975"/>
            <a:ext cx="898525" cy="3667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85" name="Line 53">
            <a:extLst>
              <a:ext uri="{FF2B5EF4-FFF2-40B4-BE49-F238E27FC236}">
                <a16:creationId xmlns:a16="http://schemas.microsoft.com/office/drawing/2014/main" id="{5B8D25A7-5CBA-487C-8595-C67064A788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3913" y="5068888"/>
            <a:ext cx="963612" cy="84613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86" name="Text Box 54">
            <a:extLst>
              <a:ext uri="{FF2B5EF4-FFF2-40B4-BE49-F238E27FC236}">
                <a16:creationId xmlns:a16="http://schemas.microsoft.com/office/drawing/2014/main" id="{79FF2BB0-7C3D-4236-9F31-5195C78CF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319713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④</a:t>
            </a:r>
          </a:p>
        </p:txBody>
      </p:sp>
      <p:sp>
        <p:nvSpPr>
          <p:cNvPr id="69687" name="Text Box 55">
            <a:extLst>
              <a:ext uri="{FF2B5EF4-FFF2-40B4-BE49-F238E27FC236}">
                <a16:creationId xmlns:a16="http://schemas.microsoft.com/office/drawing/2014/main" id="{EF7CDFD0-24FD-4ECF-B2E5-E4EF8257C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81488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③</a:t>
            </a:r>
          </a:p>
        </p:txBody>
      </p:sp>
      <p:sp>
        <p:nvSpPr>
          <p:cNvPr id="69688" name="Text Box 56">
            <a:extLst>
              <a:ext uri="{FF2B5EF4-FFF2-40B4-BE49-F238E27FC236}">
                <a16:creationId xmlns:a16="http://schemas.microsoft.com/office/drawing/2014/main" id="{04A4497C-5F31-42D2-95B0-A960D9942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16718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②</a:t>
            </a:r>
          </a:p>
        </p:txBody>
      </p:sp>
      <p:sp>
        <p:nvSpPr>
          <p:cNvPr id="69689" name="Text Box 57">
            <a:extLst>
              <a:ext uri="{FF2B5EF4-FFF2-40B4-BE49-F238E27FC236}">
                <a16:creationId xmlns:a16="http://schemas.microsoft.com/office/drawing/2014/main" id="{B024EC64-6269-4E3F-854D-60C521DC9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3590925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①</a:t>
            </a:r>
          </a:p>
        </p:txBody>
      </p:sp>
      <p:sp>
        <p:nvSpPr>
          <p:cNvPr id="69690" name="Freeform 58">
            <a:extLst>
              <a:ext uri="{FF2B5EF4-FFF2-40B4-BE49-F238E27FC236}">
                <a16:creationId xmlns:a16="http://schemas.microsoft.com/office/drawing/2014/main" id="{F038545A-7328-45AA-AF47-982AE48D7C36}"/>
              </a:ext>
            </a:extLst>
          </p:cNvPr>
          <p:cNvSpPr>
            <a:spLocks/>
          </p:cNvSpPr>
          <p:nvPr/>
        </p:nvSpPr>
        <p:spPr bwMode="auto">
          <a:xfrm>
            <a:off x="636588" y="3376613"/>
            <a:ext cx="561975" cy="376237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91" name="Line 59">
            <a:extLst>
              <a:ext uri="{FF2B5EF4-FFF2-40B4-BE49-F238E27FC236}">
                <a16:creationId xmlns:a16="http://schemas.microsoft.com/office/drawing/2014/main" id="{0B2C526B-B653-4443-AB4A-6E704BC46C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2900" y="4410075"/>
            <a:ext cx="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92" name="Line 60">
            <a:extLst>
              <a:ext uri="{FF2B5EF4-FFF2-40B4-BE49-F238E27FC236}">
                <a16:creationId xmlns:a16="http://schemas.microsoft.com/office/drawing/2014/main" id="{CEA23F76-868D-42F8-B93A-69DFA65E6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588" y="5895975"/>
            <a:ext cx="0" cy="9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93" name="Text Box 61">
            <a:extLst>
              <a:ext uri="{FF2B5EF4-FFF2-40B4-BE49-F238E27FC236}">
                <a16:creationId xmlns:a16="http://schemas.microsoft.com/office/drawing/2014/main" id="{CCC72E21-2263-48AE-89B5-22791770E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33353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69694" name="Text Box 62">
            <a:extLst>
              <a:ext uri="{FF2B5EF4-FFF2-40B4-BE49-F238E27FC236}">
                <a16:creationId xmlns:a16="http://schemas.microsoft.com/office/drawing/2014/main" id="{6FCA04F9-CA5A-4A7B-B6E1-491450401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48371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69695" name="Text Box 63">
            <a:extLst>
              <a:ext uri="{FF2B5EF4-FFF2-40B4-BE49-F238E27FC236}">
                <a16:creationId xmlns:a16="http://schemas.microsoft.com/office/drawing/2014/main" id="{DFA657CC-C3A9-43A0-A0AB-208E15DD4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412908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69696" name="Line 64">
            <a:extLst>
              <a:ext uri="{FF2B5EF4-FFF2-40B4-BE49-F238E27FC236}">
                <a16:creationId xmlns:a16="http://schemas.microsoft.com/office/drawing/2014/main" id="{0BAC1BC7-0440-4720-ABCE-DA240C8D2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9550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97" name="Line 65">
            <a:extLst>
              <a:ext uri="{FF2B5EF4-FFF2-40B4-BE49-F238E27FC236}">
                <a16:creationId xmlns:a16="http://schemas.microsoft.com/office/drawing/2014/main" id="{E9CF7F1A-7CCB-4140-9870-45C763B8A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98" name="Line 66">
            <a:extLst>
              <a:ext uri="{FF2B5EF4-FFF2-40B4-BE49-F238E27FC236}">
                <a16:creationId xmlns:a16="http://schemas.microsoft.com/office/drawing/2014/main" id="{E9D603F7-342D-4151-889F-1B0096E1F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6488" y="5068888"/>
            <a:ext cx="9620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99" name="Line 67">
            <a:extLst>
              <a:ext uri="{FF2B5EF4-FFF2-40B4-BE49-F238E27FC236}">
                <a16:creationId xmlns:a16="http://schemas.microsoft.com/office/drawing/2014/main" id="{DE3FEDDB-0E5D-4F90-B0A5-17F72C2EB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8513" y="4975225"/>
            <a:ext cx="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0" name="Line 68">
            <a:extLst>
              <a:ext uri="{FF2B5EF4-FFF2-40B4-BE49-F238E27FC236}">
                <a16:creationId xmlns:a16="http://schemas.microsoft.com/office/drawing/2014/main" id="{3AD526B4-CF64-4911-9298-5F18E8C0B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7500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1" name="Line 69">
            <a:extLst>
              <a:ext uri="{FF2B5EF4-FFF2-40B4-BE49-F238E27FC236}">
                <a16:creationId xmlns:a16="http://schemas.microsoft.com/office/drawing/2014/main" id="{02016A66-2BB8-4877-AF7C-90644AA0C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4786313"/>
            <a:ext cx="0" cy="9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2" name="Text Box 70">
            <a:extLst>
              <a:ext uri="{FF2B5EF4-FFF2-40B4-BE49-F238E27FC236}">
                <a16:creationId xmlns:a16="http://schemas.microsoft.com/office/drawing/2014/main" id="{99361954-BA94-4EB6-91DE-D24C69C31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838" y="44910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69703" name="Text Box 71">
            <a:extLst>
              <a:ext uri="{FF2B5EF4-FFF2-40B4-BE49-F238E27FC236}">
                <a16:creationId xmlns:a16="http://schemas.microsoft.com/office/drawing/2014/main" id="{B893381F-9BED-4754-AE8C-1326B92E9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13" y="449103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69704" name="Text Box 72">
            <a:extLst>
              <a:ext uri="{FF2B5EF4-FFF2-40B4-BE49-F238E27FC236}">
                <a16:creationId xmlns:a16="http://schemas.microsoft.com/office/drawing/2014/main" id="{9BFC280A-9BD0-4EAA-8706-8D60890CA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213" y="305593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时分复用</a:t>
            </a:r>
          </a:p>
        </p:txBody>
      </p:sp>
      <p:sp>
        <p:nvSpPr>
          <p:cNvPr id="69705" name="Text Box 73">
            <a:extLst>
              <a:ext uri="{FF2B5EF4-FFF2-40B4-BE49-F238E27FC236}">
                <a16:creationId xmlns:a16="http://schemas.microsoft.com/office/drawing/2014/main" id="{D9B67653-E13E-4261-858B-2EF5BEAAD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150" y="5018088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#2</a:t>
            </a:r>
          </a:p>
        </p:txBody>
      </p:sp>
      <p:sp>
        <p:nvSpPr>
          <p:cNvPr id="69706" name="Text Box 74">
            <a:extLst>
              <a:ext uri="{FF2B5EF4-FFF2-40B4-BE49-F238E27FC236}">
                <a16:creationId xmlns:a16="http://schemas.microsoft.com/office/drawing/2014/main" id="{E4BD6A38-F61D-4751-91F3-AC1C77AC9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18088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#3</a:t>
            </a:r>
          </a:p>
        </p:txBody>
      </p:sp>
      <p:sp>
        <p:nvSpPr>
          <p:cNvPr id="69707" name="Text Box 75">
            <a:extLst>
              <a:ext uri="{FF2B5EF4-FFF2-40B4-BE49-F238E27FC236}">
                <a16:creationId xmlns:a16="http://schemas.microsoft.com/office/drawing/2014/main" id="{17F211F8-8F0C-44E2-800B-BC6188DE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5018088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#4</a:t>
            </a:r>
          </a:p>
        </p:txBody>
      </p:sp>
      <p:sp>
        <p:nvSpPr>
          <p:cNvPr id="69708" name="Line 76">
            <a:extLst>
              <a:ext uri="{FF2B5EF4-FFF2-40B4-BE49-F238E27FC236}">
                <a16:creationId xmlns:a16="http://schemas.microsoft.com/office/drawing/2014/main" id="{47D0AECB-3AE0-4AA5-A7C5-9B63DBC52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9213" y="5414963"/>
            <a:ext cx="1203325" cy="376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9" name="Line 77">
            <a:extLst>
              <a:ext uri="{FF2B5EF4-FFF2-40B4-BE49-F238E27FC236}">
                <a16:creationId xmlns:a16="http://schemas.microsoft.com/office/drawing/2014/main" id="{EBB0BA3F-1D6F-4F95-AB06-857B5B5F5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5414963"/>
            <a:ext cx="481012" cy="376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0" name="Line 78">
            <a:extLst>
              <a:ext uri="{FF2B5EF4-FFF2-40B4-BE49-F238E27FC236}">
                <a16:creationId xmlns:a16="http://schemas.microsoft.com/office/drawing/2014/main" id="{AAD8D40C-6D8B-4B7B-A84C-756ED2A09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73838" y="5414963"/>
            <a:ext cx="401637" cy="376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1" name="Line 79">
            <a:extLst>
              <a:ext uri="{FF2B5EF4-FFF2-40B4-BE49-F238E27FC236}">
                <a16:creationId xmlns:a16="http://schemas.microsoft.com/office/drawing/2014/main" id="{6D8D71F9-9EC0-442E-92F6-8A07BF12F1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4175" y="5414963"/>
            <a:ext cx="1203325" cy="376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2" name="Text Box 80">
            <a:extLst>
              <a:ext uri="{FF2B5EF4-FFF2-40B4-BE49-F238E27FC236}">
                <a16:creationId xmlns:a16="http://schemas.microsoft.com/office/drawing/2014/main" id="{DE89B677-BEAB-49BD-BCBD-BCD455113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2781300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用户</a:t>
            </a:r>
          </a:p>
        </p:txBody>
      </p:sp>
      <p:sp>
        <p:nvSpPr>
          <p:cNvPr id="69713" name="Line 81">
            <a:extLst>
              <a:ext uri="{FF2B5EF4-FFF2-40B4-BE49-F238E27FC236}">
                <a16:creationId xmlns:a16="http://schemas.microsoft.com/office/drawing/2014/main" id="{A5268592-A5B9-40A9-BB8F-D57790FF7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3" y="3752850"/>
            <a:ext cx="26463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4" name="Line 82">
            <a:extLst>
              <a:ext uri="{FF2B5EF4-FFF2-40B4-BE49-F238E27FC236}">
                <a16:creationId xmlns:a16="http://schemas.microsoft.com/office/drawing/2014/main" id="{8F586023-F018-4943-B074-58ABDD191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3" y="4505325"/>
            <a:ext cx="26463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5" name="Line 83">
            <a:extLst>
              <a:ext uri="{FF2B5EF4-FFF2-40B4-BE49-F238E27FC236}">
                <a16:creationId xmlns:a16="http://schemas.microsoft.com/office/drawing/2014/main" id="{BF39D019-1208-44BC-9870-6918FD901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3" y="5256213"/>
            <a:ext cx="26463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16" name="Line 84">
            <a:extLst>
              <a:ext uri="{FF2B5EF4-FFF2-40B4-BE49-F238E27FC236}">
                <a16:creationId xmlns:a16="http://schemas.microsoft.com/office/drawing/2014/main" id="{C605C4B1-CC73-43CE-91D8-CCB923C364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3" y="6008688"/>
            <a:ext cx="2646362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717" name="Group 85">
            <a:extLst>
              <a:ext uri="{FF2B5EF4-FFF2-40B4-BE49-F238E27FC236}">
                <a16:creationId xmlns:a16="http://schemas.microsoft.com/office/drawing/2014/main" id="{D6849B7B-9D82-49E1-B6B8-8D6E607073AC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311650"/>
            <a:ext cx="3830638" cy="1079500"/>
            <a:chOff x="1655" y="1570"/>
            <a:chExt cx="2904" cy="1497"/>
          </a:xfrm>
        </p:grpSpPr>
        <p:sp>
          <p:nvSpPr>
            <p:cNvPr id="69719" name="Line 86">
              <a:extLst>
                <a:ext uri="{FF2B5EF4-FFF2-40B4-BE49-F238E27FC236}">
                  <a16:creationId xmlns:a16="http://schemas.microsoft.com/office/drawing/2014/main" id="{BD1BD9E7-9426-4AF3-8420-3F8B81903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1570"/>
              <a:ext cx="0" cy="14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20" name="Line 87">
              <a:extLst>
                <a:ext uri="{FF2B5EF4-FFF2-40B4-BE49-F238E27FC236}">
                  <a16:creationId xmlns:a16="http://schemas.microsoft.com/office/drawing/2014/main" id="{12127682-11C0-4C02-8B19-F62B087B6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1570"/>
              <a:ext cx="0" cy="14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21" name="Line 88">
              <a:extLst>
                <a:ext uri="{FF2B5EF4-FFF2-40B4-BE49-F238E27FC236}">
                  <a16:creationId xmlns:a16="http://schemas.microsoft.com/office/drawing/2014/main" id="{62A864DB-72B9-4551-BA8C-BC82850A9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1570"/>
              <a:ext cx="0" cy="14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22" name="Line 89">
              <a:extLst>
                <a:ext uri="{FF2B5EF4-FFF2-40B4-BE49-F238E27FC236}">
                  <a16:creationId xmlns:a16="http://schemas.microsoft.com/office/drawing/2014/main" id="{1DB28595-F9BA-4323-96A9-2637A4906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1570"/>
              <a:ext cx="0" cy="14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23" name="Line 90">
              <a:extLst>
                <a:ext uri="{FF2B5EF4-FFF2-40B4-BE49-F238E27FC236}">
                  <a16:creationId xmlns:a16="http://schemas.microsoft.com/office/drawing/2014/main" id="{91694A4B-2055-40D0-A1C2-DE4B811B0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9" y="1570"/>
              <a:ext cx="0" cy="149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718" name="Text Box 91">
            <a:extLst>
              <a:ext uri="{FF2B5EF4-FFF2-40B4-BE49-F238E27FC236}">
                <a16:creationId xmlns:a16="http://schemas.microsoft.com/office/drawing/2014/main" id="{B47C63A1-606B-4509-AAE7-CE2A18935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73238"/>
            <a:ext cx="8032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使用时分复用系统传送计算机数据时，由于计算机数据的突发性质，用户对分配到的子信道的利用率一般不高。 </a:t>
            </a:r>
          </a:p>
        </p:txBody>
      </p:sp>
    </p:spTree>
  </p:cSld>
  <p:clrMapOvr>
    <a:masterClrMapping/>
  </p:clrMapOvr>
  <p:transition spd="med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AAB3AC32-6FD5-4357-99AB-21C38FB09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04800"/>
            <a:ext cx="8569325" cy="1216025"/>
          </a:xfrm>
        </p:spPr>
        <p:txBody>
          <a:bodyPr/>
          <a:lstStyle/>
          <a:p>
            <a:pPr eaLnBrk="1" hangingPunct="1"/>
            <a:r>
              <a:rPr lang="zh-CN" altLang="en-US"/>
              <a:t>统计时分复用</a:t>
            </a:r>
            <a:r>
              <a:rPr lang="zh-CN" altLang="en-US" sz="2500"/>
              <a:t> </a:t>
            </a:r>
            <a:r>
              <a:rPr lang="en-US" altLang="zh-CN"/>
              <a:t>STDM (Statistic TDM)  </a:t>
            </a:r>
          </a:p>
        </p:txBody>
      </p:sp>
      <p:sp>
        <p:nvSpPr>
          <p:cNvPr id="70659" name="Freeform 3">
            <a:extLst>
              <a:ext uri="{FF2B5EF4-FFF2-40B4-BE49-F238E27FC236}">
                <a16:creationId xmlns:a16="http://schemas.microsoft.com/office/drawing/2014/main" id="{CDAFBA0E-7DF1-4DF4-9837-D097982D7F11}"/>
              </a:ext>
            </a:extLst>
          </p:cNvPr>
          <p:cNvSpPr>
            <a:spLocks/>
          </p:cNvSpPr>
          <p:nvPr/>
        </p:nvSpPr>
        <p:spPr bwMode="auto">
          <a:xfrm>
            <a:off x="6891338" y="4021138"/>
            <a:ext cx="269875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0" name="Freeform 4">
            <a:extLst>
              <a:ext uri="{FF2B5EF4-FFF2-40B4-BE49-F238E27FC236}">
                <a16:creationId xmlns:a16="http://schemas.microsoft.com/office/drawing/2014/main" id="{C042799E-251B-45C8-A600-760F5AE7108A}"/>
              </a:ext>
            </a:extLst>
          </p:cNvPr>
          <p:cNvSpPr>
            <a:spLocks/>
          </p:cNvSpPr>
          <p:nvPr/>
        </p:nvSpPr>
        <p:spPr bwMode="auto">
          <a:xfrm>
            <a:off x="7975600" y="4021138"/>
            <a:ext cx="269875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1" name="Freeform 5">
            <a:extLst>
              <a:ext uri="{FF2B5EF4-FFF2-40B4-BE49-F238E27FC236}">
                <a16:creationId xmlns:a16="http://schemas.microsoft.com/office/drawing/2014/main" id="{76C7B8FF-FCEB-4D60-A271-737E9E1671B4}"/>
              </a:ext>
            </a:extLst>
          </p:cNvPr>
          <p:cNvSpPr>
            <a:spLocks/>
          </p:cNvSpPr>
          <p:nvPr/>
        </p:nvSpPr>
        <p:spPr bwMode="auto">
          <a:xfrm>
            <a:off x="7613650" y="4021138"/>
            <a:ext cx="271463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2" name="Freeform 6">
            <a:extLst>
              <a:ext uri="{FF2B5EF4-FFF2-40B4-BE49-F238E27FC236}">
                <a16:creationId xmlns:a16="http://schemas.microsoft.com/office/drawing/2014/main" id="{63A8BD38-6072-4CFB-B94C-AB852043C0A3}"/>
              </a:ext>
            </a:extLst>
          </p:cNvPr>
          <p:cNvSpPr>
            <a:spLocks/>
          </p:cNvSpPr>
          <p:nvPr/>
        </p:nvSpPr>
        <p:spPr bwMode="auto">
          <a:xfrm>
            <a:off x="7251700" y="4021138"/>
            <a:ext cx="271463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3" name="Freeform 7">
            <a:extLst>
              <a:ext uri="{FF2B5EF4-FFF2-40B4-BE49-F238E27FC236}">
                <a16:creationId xmlns:a16="http://schemas.microsoft.com/office/drawing/2014/main" id="{F4E1262A-3749-4158-BDAE-65E5129461AF}"/>
              </a:ext>
            </a:extLst>
          </p:cNvPr>
          <p:cNvSpPr>
            <a:spLocks/>
          </p:cNvSpPr>
          <p:nvPr/>
        </p:nvSpPr>
        <p:spPr bwMode="auto">
          <a:xfrm>
            <a:off x="6529388" y="4021138"/>
            <a:ext cx="271462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4" name="Freeform 8">
            <a:extLst>
              <a:ext uri="{FF2B5EF4-FFF2-40B4-BE49-F238E27FC236}">
                <a16:creationId xmlns:a16="http://schemas.microsoft.com/office/drawing/2014/main" id="{1ED00C0D-E00B-47B8-B692-8FA76A71BBB9}"/>
              </a:ext>
            </a:extLst>
          </p:cNvPr>
          <p:cNvSpPr>
            <a:spLocks/>
          </p:cNvSpPr>
          <p:nvPr/>
        </p:nvSpPr>
        <p:spPr bwMode="auto">
          <a:xfrm>
            <a:off x="6167438" y="4021138"/>
            <a:ext cx="271462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5" name="Freeform 9">
            <a:extLst>
              <a:ext uri="{FF2B5EF4-FFF2-40B4-BE49-F238E27FC236}">
                <a16:creationId xmlns:a16="http://schemas.microsoft.com/office/drawing/2014/main" id="{E4706E2C-F81A-4771-BC93-5FB59917E9C9}"/>
              </a:ext>
            </a:extLst>
          </p:cNvPr>
          <p:cNvSpPr>
            <a:spLocks/>
          </p:cNvSpPr>
          <p:nvPr/>
        </p:nvSpPr>
        <p:spPr bwMode="auto">
          <a:xfrm>
            <a:off x="5807075" y="4021138"/>
            <a:ext cx="269875" cy="403225"/>
          </a:xfrm>
          <a:custGeom>
            <a:avLst/>
            <a:gdLst>
              <a:gd name="T0" fmla="*/ 0 w 96"/>
              <a:gd name="T1" fmla="*/ 2147483647 h 192"/>
              <a:gd name="T2" fmla="*/ 0 w 96"/>
              <a:gd name="T3" fmla="*/ 0 h 192"/>
              <a:gd name="T4" fmla="*/ 2147483647 w 96"/>
              <a:gd name="T5" fmla="*/ 0 h 192"/>
              <a:gd name="T6" fmla="*/ 2147483647 w 9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192"/>
              <a:gd name="T14" fmla="*/ 96 w 9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192">
                <a:moveTo>
                  <a:pt x="0" y="192"/>
                </a:moveTo>
                <a:lnTo>
                  <a:pt x="0" y="0"/>
                </a:lnTo>
                <a:lnTo>
                  <a:pt x="96" y="0"/>
                </a:lnTo>
                <a:lnTo>
                  <a:pt x="96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6" name="Text Box 10">
            <a:extLst>
              <a:ext uri="{FF2B5EF4-FFF2-40B4-BE49-F238E27FC236}">
                <a16:creationId xmlns:a16="http://schemas.microsoft.com/office/drawing/2014/main" id="{83796B43-8FB8-47B9-9DF8-6245A957D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2138363"/>
            <a:ext cx="692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用户</a:t>
            </a:r>
          </a:p>
        </p:txBody>
      </p:sp>
      <p:sp>
        <p:nvSpPr>
          <p:cNvPr id="70667" name="Freeform 11">
            <a:extLst>
              <a:ext uri="{FF2B5EF4-FFF2-40B4-BE49-F238E27FC236}">
                <a16:creationId xmlns:a16="http://schemas.microsoft.com/office/drawing/2014/main" id="{0F21AE58-0FDC-4986-9FF6-54A268324AE0}"/>
              </a:ext>
            </a:extLst>
          </p:cNvPr>
          <p:cNvSpPr>
            <a:spLocks/>
          </p:cNvSpPr>
          <p:nvPr/>
        </p:nvSpPr>
        <p:spPr bwMode="auto">
          <a:xfrm>
            <a:off x="3186113" y="2813050"/>
            <a:ext cx="633412" cy="403225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8" name="Freeform 12">
            <a:extLst>
              <a:ext uri="{FF2B5EF4-FFF2-40B4-BE49-F238E27FC236}">
                <a16:creationId xmlns:a16="http://schemas.microsoft.com/office/drawing/2014/main" id="{8F4BCC26-8937-40B0-B269-EE034A4020B0}"/>
              </a:ext>
            </a:extLst>
          </p:cNvPr>
          <p:cNvSpPr>
            <a:spLocks/>
          </p:cNvSpPr>
          <p:nvPr/>
        </p:nvSpPr>
        <p:spPr bwMode="auto">
          <a:xfrm>
            <a:off x="1289050" y="3619500"/>
            <a:ext cx="1265238" cy="401638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9" name="Freeform 13">
            <a:extLst>
              <a:ext uri="{FF2B5EF4-FFF2-40B4-BE49-F238E27FC236}">
                <a16:creationId xmlns:a16="http://schemas.microsoft.com/office/drawing/2014/main" id="{ED9B05FF-EE15-4E24-8F9F-8CA60B177AA3}"/>
              </a:ext>
            </a:extLst>
          </p:cNvPr>
          <p:cNvSpPr>
            <a:spLocks/>
          </p:cNvSpPr>
          <p:nvPr/>
        </p:nvSpPr>
        <p:spPr bwMode="auto">
          <a:xfrm>
            <a:off x="1920875" y="4424363"/>
            <a:ext cx="1265238" cy="403225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CCE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70" name="Freeform 14">
            <a:extLst>
              <a:ext uri="{FF2B5EF4-FFF2-40B4-BE49-F238E27FC236}">
                <a16:creationId xmlns:a16="http://schemas.microsoft.com/office/drawing/2014/main" id="{C9F0FD2F-35A8-4B88-8204-A08DF33A7A7C}"/>
              </a:ext>
            </a:extLst>
          </p:cNvPr>
          <p:cNvSpPr>
            <a:spLocks/>
          </p:cNvSpPr>
          <p:nvPr/>
        </p:nvSpPr>
        <p:spPr bwMode="auto">
          <a:xfrm>
            <a:off x="2554288" y="5229225"/>
            <a:ext cx="631825" cy="403225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CC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71" name="Text Box 15">
            <a:extLst>
              <a:ext uri="{FF2B5EF4-FFF2-40B4-BE49-F238E27FC236}">
                <a16:creationId xmlns:a16="http://schemas.microsoft.com/office/drawing/2014/main" id="{8D679B24-42DA-4A6C-A940-3A40EED4F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776538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70672" name="Text Box 16">
            <a:extLst>
              <a:ext uri="{FF2B5EF4-FFF2-40B4-BE49-F238E27FC236}">
                <a16:creationId xmlns:a16="http://schemas.microsoft.com/office/drawing/2014/main" id="{7980C55C-9C0E-4BF6-B8EC-964C0997A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5814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70673" name="Text Box 17">
            <a:extLst>
              <a:ext uri="{FF2B5EF4-FFF2-40B4-BE49-F238E27FC236}">
                <a16:creationId xmlns:a16="http://schemas.microsoft.com/office/drawing/2014/main" id="{D9F82C16-70F3-447A-97EE-85BC9F4D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38785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70674" name="Text Box 18">
            <a:extLst>
              <a:ext uri="{FF2B5EF4-FFF2-40B4-BE49-F238E27FC236}">
                <a16:creationId xmlns:a16="http://schemas.microsoft.com/office/drawing/2014/main" id="{A44DA03A-0398-441C-8887-7123F85A5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192713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70675" name="Line 19">
            <a:extLst>
              <a:ext uri="{FF2B5EF4-FFF2-40B4-BE49-F238E27FC236}">
                <a16:creationId xmlns:a16="http://schemas.microsoft.com/office/drawing/2014/main" id="{8EFC7C77-2025-4F4F-8577-1D00FE112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613" y="4424363"/>
            <a:ext cx="29813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76" name="Text Box 20">
            <a:extLst>
              <a:ext uri="{FF2B5EF4-FFF2-40B4-BE49-F238E27FC236}">
                <a16:creationId xmlns:a16="http://schemas.microsoft.com/office/drawing/2014/main" id="{121D9BAC-51EF-46A3-A80E-1281E57CB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279717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70677" name="Text Box 21">
            <a:extLst>
              <a:ext uri="{FF2B5EF4-FFF2-40B4-BE49-F238E27FC236}">
                <a16:creationId xmlns:a16="http://schemas.microsoft.com/office/drawing/2014/main" id="{CCC63530-67C1-4828-8DDB-6A09E9B14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963" y="360521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70678" name="Text Box 22">
            <a:extLst>
              <a:ext uri="{FF2B5EF4-FFF2-40B4-BE49-F238E27FC236}">
                <a16:creationId xmlns:a16="http://schemas.microsoft.com/office/drawing/2014/main" id="{AFFDE2CF-4CE4-4576-979B-ABEF576E0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100" y="440055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70679" name="Text Box 23">
            <a:extLst>
              <a:ext uri="{FF2B5EF4-FFF2-40B4-BE49-F238E27FC236}">
                <a16:creationId xmlns:a16="http://schemas.microsoft.com/office/drawing/2014/main" id="{EEFB94FC-8E9F-4A14-822F-FB00C5C2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275" y="52292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70680" name="Text Box 24">
            <a:extLst>
              <a:ext uri="{FF2B5EF4-FFF2-40B4-BE49-F238E27FC236}">
                <a16:creationId xmlns:a16="http://schemas.microsoft.com/office/drawing/2014/main" id="{625E2E7B-EF5F-4887-BB09-161CB4FF8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852738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70681" name="Text Box 25">
            <a:extLst>
              <a:ext uri="{FF2B5EF4-FFF2-40B4-BE49-F238E27FC236}">
                <a16:creationId xmlns:a16="http://schemas.microsoft.com/office/drawing/2014/main" id="{187A2A68-AC44-405D-A529-1F8028A6C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67665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70682" name="Text Box 26">
            <a:extLst>
              <a:ext uri="{FF2B5EF4-FFF2-40B4-BE49-F238E27FC236}">
                <a16:creationId xmlns:a16="http://schemas.microsoft.com/office/drawing/2014/main" id="{959EDC04-B009-4FA0-801A-0D36C7DC3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450215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70683" name="Text Box 27">
            <a:extLst>
              <a:ext uri="{FF2B5EF4-FFF2-40B4-BE49-F238E27FC236}">
                <a16:creationId xmlns:a16="http://schemas.microsoft.com/office/drawing/2014/main" id="{4C8FCD3A-B32C-4FD0-8868-66C65BD56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5326063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70684" name="Text Box 28">
            <a:extLst>
              <a:ext uri="{FF2B5EF4-FFF2-40B4-BE49-F238E27FC236}">
                <a16:creationId xmlns:a16="http://schemas.microsoft.com/office/drawing/2014/main" id="{2C4E2062-C530-4890-AF68-14D7515A0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450" y="4002088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</a:t>
            </a:r>
          </a:p>
        </p:txBody>
      </p:sp>
      <p:sp>
        <p:nvSpPr>
          <p:cNvPr id="70685" name="Line 29">
            <a:extLst>
              <a:ext uri="{FF2B5EF4-FFF2-40B4-BE49-F238E27FC236}">
                <a16:creationId xmlns:a16="http://schemas.microsoft.com/office/drawing/2014/main" id="{4DC3DACA-D073-4F86-9141-4CFC5AC89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0875" y="3921125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6" name="Line 30">
            <a:extLst>
              <a:ext uri="{FF2B5EF4-FFF2-40B4-BE49-F238E27FC236}">
                <a16:creationId xmlns:a16="http://schemas.microsoft.com/office/drawing/2014/main" id="{5B0552B4-5430-43AF-8FEC-BF5954AB4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4288" y="4725988"/>
            <a:ext cx="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7" name="Line 31">
            <a:extLst>
              <a:ext uri="{FF2B5EF4-FFF2-40B4-BE49-F238E27FC236}">
                <a16:creationId xmlns:a16="http://schemas.microsoft.com/office/drawing/2014/main" id="{16DAEAC2-07B4-43C5-B674-8436637F2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6113" y="3921125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8" name="Line 32">
            <a:extLst>
              <a:ext uri="{FF2B5EF4-FFF2-40B4-BE49-F238E27FC236}">
                <a16:creationId xmlns:a16="http://schemas.microsoft.com/office/drawing/2014/main" id="{7DA3B19D-98EF-43C9-A363-FC74BA990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0875" y="5532438"/>
            <a:ext cx="0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9" name="Line 33">
            <a:extLst>
              <a:ext uri="{FF2B5EF4-FFF2-40B4-BE49-F238E27FC236}">
                <a16:creationId xmlns:a16="http://schemas.microsoft.com/office/drawing/2014/main" id="{67FC7B42-36DE-47CB-93B9-BCB9A4A5D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9525" y="4725988"/>
            <a:ext cx="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0" name="Line 34">
            <a:extLst>
              <a:ext uri="{FF2B5EF4-FFF2-40B4-BE49-F238E27FC236}">
                <a16:creationId xmlns:a16="http://schemas.microsoft.com/office/drawing/2014/main" id="{26C1F885-2491-433F-A360-C9C181C8A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9525" y="5532438"/>
            <a:ext cx="0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1" name="Line 35">
            <a:extLst>
              <a:ext uri="{FF2B5EF4-FFF2-40B4-BE49-F238E27FC236}">
                <a16:creationId xmlns:a16="http://schemas.microsoft.com/office/drawing/2014/main" id="{7EF701E0-B59B-48E5-89B9-95AD5F318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588" y="4525963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2" name="Line 36">
            <a:extLst>
              <a:ext uri="{FF2B5EF4-FFF2-40B4-BE49-F238E27FC236}">
                <a16:creationId xmlns:a16="http://schemas.microsoft.com/office/drawing/2014/main" id="{889515E7-7851-47EE-8DB3-75D926973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900" y="4525963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3" name="Line 37">
            <a:extLst>
              <a:ext uri="{FF2B5EF4-FFF2-40B4-BE49-F238E27FC236}">
                <a16:creationId xmlns:a16="http://schemas.microsoft.com/office/drawing/2014/main" id="{7ED62A05-033E-4715-A63F-D90D93E206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1213" y="4525963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4" name="Line 38">
            <a:extLst>
              <a:ext uri="{FF2B5EF4-FFF2-40B4-BE49-F238E27FC236}">
                <a16:creationId xmlns:a16="http://schemas.microsoft.com/office/drawing/2014/main" id="{A697A869-86C7-40B3-AE16-18D01EBA8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588" y="4625975"/>
            <a:ext cx="7223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5" name="Line 39">
            <a:extLst>
              <a:ext uri="{FF2B5EF4-FFF2-40B4-BE49-F238E27FC236}">
                <a16:creationId xmlns:a16="http://schemas.microsoft.com/office/drawing/2014/main" id="{734E3026-DD6D-4B09-9716-8B02D6D310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8900" y="4625975"/>
            <a:ext cx="72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6" name="Line 40">
            <a:extLst>
              <a:ext uri="{FF2B5EF4-FFF2-40B4-BE49-F238E27FC236}">
                <a16:creationId xmlns:a16="http://schemas.microsoft.com/office/drawing/2014/main" id="{D75798AA-1DF7-44B9-8E9B-916328625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1213" y="4625975"/>
            <a:ext cx="723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97" name="Text Box 41">
            <a:extLst>
              <a:ext uri="{FF2B5EF4-FFF2-40B4-BE49-F238E27FC236}">
                <a16:creationId xmlns:a16="http://schemas.microsoft.com/office/drawing/2014/main" id="{B2D9335D-23BA-44A7-BBDE-B47A2B8DE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950" y="5330825"/>
            <a:ext cx="1763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 </a:t>
            </a:r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个 </a:t>
            </a: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STDM </a:t>
            </a:r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帧</a:t>
            </a:r>
          </a:p>
        </p:txBody>
      </p:sp>
      <p:sp>
        <p:nvSpPr>
          <p:cNvPr id="70698" name="Text Box 42">
            <a:extLst>
              <a:ext uri="{FF2B5EF4-FFF2-40B4-BE49-F238E27FC236}">
                <a16:creationId xmlns:a16="http://schemas.microsoft.com/office/drawing/2014/main" id="{8E529E5D-1D1E-4AF3-BC33-8056A5043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45339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#1</a:t>
            </a:r>
          </a:p>
        </p:txBody>
      </p:sp>
      <p:sp>
        <p:nvSpPr>
          <p:cNvPr id="70699" name="Line 43">
            <a:extLst>
              <a:ext uri="{FF2B5EF4-FFF2-40B4-BE49-F238E27FC236}">
                <a16:creationId xmlns:a16="http://schemas.microsoft.com/office/drawing/2014/main" id="{DD7430A8-552B-4085-8C4E-89BF2FF7F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3213100"/>
            <a:ext cx="1160462" cy="808038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0" name="Line 44">
            <a:extLst>
              <a:ext uri="{FF2B5EF4-FFF2-40B4-BE49-F238E27FC236}">
                <a16:creationId xmlns:a16="http://schemas.microsoft.com/office/drawing/2014/main" id="{3BB88A8C-6A30-411D-8F78-911CE0ADB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005263"/>
            <a:ext cx="998538" cy="217487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1" name="Line 45">
            <a:extLst>
              <a:ext uri="{FF2B5EF4-FFF2-40B4-BE49-F238E27FC236}">
                <a16:creationId xmlns:a16="http://schemas.microsoft.com/office/drawing/2014/main" id="{70D7B9F1-38F0-4DF3-ABB8-458740872A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6100" y="4424363"/>
            <a:ext cx="998538" cy="373062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2" name="Line 46">
            <a:extLst>
              <a:ext uri="{FF2B5EF4-FFF2-40B4-BE49-F238E27FC236}">
                <a16:creationId xmlns:a16="http://schemas.microsoft.com/office/drawing/2014/main" id="{87B7DD22-C190-47C9-8E1E-5D7FEAC0EB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4663" y="4625975"/>
            <a:ext cx="1160462" cy="963613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3" name="Text Box 47">
            <a:extLst>
              <a:ext uri="{FF2B5EF4-FFF2-40B4-BE49-F238E27FC236}">
                <a16:creationId xmlns:a16="http://schemas.microsoft.com/office/drawing/2014/main" id="{31B4B7E1-E0B3-4755-AFAC-306E1227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4941888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④</a:t>
            </a:r>
          </a:p>
        </p:txBody>
      </p:sp>
      <p:sp>
        <p:nvSpPr>
          <p:cNvPr id="70704" name="Text Box 48">
            <a:extLst>
              <a:ext uri="{FF2B5EF4-FFF2-40B4-BE49-F238E27FC236}">
                <a16:creationId xmlns:a16="http://schemas.microsoft.com/office/drawing/2014/main" id="{44903E2C-F9B1-4DCB-B9AE-82F9E62BB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2926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③</a:t>
            </a:r>
          </a:p>
        </p:txBody>
      </p:sp>
      <p:sp>
        <p:nvSpPr>
          <p:cNvPr id="70705" name="Text Box 49">
            <a:extLst>
              <a:ext uri="{FF2B5EF4-FFF2-40B4-BE49-F238E27FC236}">
                <a16:creationId xmlns:a16="http://schemas.microsoft.com/office/drawing/2014/main" id="{54E05EB4-C571-4B0A-875A-33176C0C3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6449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②</a:t>
            </a:r>
          </a:p>
        </p:txBody>
      </p:sp>
      <p:sp>
        <p:nvSpPr>
          <p:cNvPr id="70706" name="Text Box 50">
            <a:extLst>
              <a:ext uri="{FF2B5EF4-FFF2-40B4-BE49-F238E27FC236}">
                <a16:creationId xmlns:a16="http://schemas.microsoft.com/office/drawing/2014/main" id="{3E11DF32-8509-44A6-BA66-AB9E9B5E3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997200"/>
            <a:ext cx="43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①</a:t>
            </a:r>
          </a:p>
        </p:txBody>
      </p:sp>
      <p:sp>
        <p:nvSpPr>
          <p:cNvPr id="70707" name="Freeform 51">
            <a:extLst>
              <a:ext uri="{FF2B5EF4-FFF2-40B4-BE49-F238E27FC236}">
                <a16:creationId xmlns:a16="http://schemas.microsoft.com/office/drawing/2014/main" id="{25EE6B94-8E5E-4D34-97D4-C56E649B3542}"/>
              </a:ext>
            </a:extLst>
          </p:cNvPr>
          <p:cNvSpPr>
            <a:spLocks/>
          </p:cNvSpPr>
          <p:nvPr/>
        </p:nvSpPr>
        <p:spPr bwMode="auto">
          <a:xfrm>
            <a:off x="1289050" y="2813050"/>
            <a:ext cx="631825" cy="403225"/>
          </a:xfrm>
          <a:custGeom>
            <a:avLst/>
            <a:gdLst>
              <a:gd name="T0" fmla="*/ 0 w 1008"/>
              <a:gd name="T1" fmla="*/ 2147483647 h 192"/>
              <a:gd name="T2" fmla="*/ 0 w 1008"/>
              <a:gd name="T3" fmla="*/ 0 h 192"/>
              <a:gd name="T4" fmla="*/ 2147483647 w 1008"/>
              <a:gd name="T5" fmla="*/ 0 h 192"/>
              <a:gd name="T6" fmla="*/ 2147483647 w 100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92"/>
              <a:gd name="T14" fmla="*/ 1008 w 100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92">
                <a:moveTo>
                  <a:pt x="0" y="192"/>
                </a:moveTo>
                <a:lnTo>
                  <a:pt x="0" y="0"/>
                </a:lnTo>
                <a:lnTo>
                  <a:pt x="1008" y="0"/>
                </a:lnTo>
                <a:lnTo>
                  <a:pt x="1008" y="192"/>
                </a:lnTo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708" name="Line 52">
            <a:extLst>
              <a:ext uri="{FF2B5EF4-FFF2-40B4-BE49-F238E27FC236}">
                <a16:creationId xmlns:a16="http://schemas.microsoft.com/office/drawing/2014/main" id="{52AA46C1-5BFA-43E1-BE46-3CFD5102B9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9525" y="3921125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09" name="Line 53">
            <a:extLst>
              <a:ext uri="{FF2B5EF4-FFF2-40B4-BE49-F238E27FC236}">
                <a16:creationId xmlns:a16="http://schemas.microsoft.com/office/drawing/2014/main" id="{DC305775-1CD7-44D9-A6D6-762395352B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538" y="5532438"/>
            <a:ext cx="0" cy="100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10" name="Text Box 54">
            <a:extLst>
              <a:ext uri="{FF2B5EF4-FFF2-40B4-BE49-F238E27FC236}">
                <a16:creationId xmlns:a16="http://schemas.microsoft.com/office/drawing/2014/main" id="{2A3634E6-1FA7-4467-B701-FC55FB373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813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70711" name="Text Box 55">
            <a:extLst>
              <a:ext uri="{FF2B5EF4-FFF2-40B4-BE49-F238E27FC236}">
                <a16:creationId xmlns:a16="http://schemas.microsoft.com/office/drawing/2014/main" id="{2B272D23-E9C6-40A5-95B7-5832F3AA4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438785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70712" name="Text Box 56">
            <a:extLst>
              <a:ext uri="{FF2B5EF4-FFF2-40B4-BE49-F238E27FC236}">
                <a16:creationId xmlns:a16="http://schemas.microsoft.com/office/drawing/2014/main" id="{D76D3D40-511C-4C4C-A238-ED70FD2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5" y="360838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70713" name="Line 57">
            <a:extLst>
              <a:ext uri="{FF2B5EF4-FFF2-40B4-BE49-F238E27FC236}">
                <a16:creationId xmlns:a16="http://schemas.microsoft.com/office/drawing/2014/main" id="{E519FCD8-FCE3-4F68-8DE0-DFA146091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9388" y="4324350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14" name="Line 58">
            <a:extLst>
              <a:ext uri="{FF2B5EF4-FFF2-40B4-BE49-F238E27FC236}">
                <a16:creationId xmlns:a16="http://schemas.microsoft.com/office/drawing/2014/main" id="{7E033026-609B-46F8-B3EB-8B2A1A6B0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0850" y="4324350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15" name="Line 59">
            <a:extLst>
              <a:ext uri="{FF2B5EF4-FFF2-40B4-BE49-F238E27FC236}">
                <a16:creationId xmlns:a16="http://schemas.microsoft.com/office/drawing/2014/main" id="{ADBD6B53-B5A4-4A33-933C-4D539A409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5113" y="4525963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16" name="Line 60">
            <a:extLst>
              <a:ext uri="{FF2B5EF4-FFF2-40B4-BE49-F238E27FC236}">
                <a16:creationId xmlns:a16="http://schemas.microsoft.com/office/drawing/2014/main" id="{B5465210-A8D6-435D-8109-E0E09571463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5113" y="4324350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17" name="Text Box 61">
            <a:extLst>
              <a:ext uri="{FF2B5EF4-FFF2-40B4-BE49-F238E27FC236}">
                <a16:creationId xmlns:a16="http://schemas.microsoft.com/office/drawing/2014/main" id="{E55DE723-A290-4A04-B239-5F26471E6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0052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70718" name="Text Box 62">
            <a:extLst>
              <a:ext uri="{FF2B5EF4-FFF2-40B4-BE49-F238E27FC236}">
                <a16:creationId xmlns:a16="http://schemas.microsoft.com/office/drawing/2014/main" id="{27AE7F83-3D0F-4D80-BAA7-95A2AAC1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40052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70719" name="Text Box 63">
            <a:extLst>
              <a:ext uri="{FF2B5EF4-FFF2-40B4-BE49-F238E27FC236}">
                <a16:creationId xmlns:a16="http://schemas.microsoft.com/office/drawing/2014/main" id="{CB1C0A3F-E2F2-4A16-B45C-76FB59863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938" y="40052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70720" name="Text Box 64">
            <a:extLst>
              <a:ext uri="{FF2B5EF4-FFF2-40B4-BE49-F238E27FC236}">
                <a16:creationId xmlns:a16="http://schemas.microsoft.com/office/drawing/2014/main" id="{AA4CBDD5-C5ED-46F0-A0BA-BCEF0786A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5300" y="40052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70721" name="Text Box 65">
            <a:extLst>
              <a:ext uri="{FF2B5EF4-FFF2-40B4-BE49-F238E27FC236}">
                <a16:creationId xmlns:a16="http://schemas.microsoft.com/office/drawing/2014/main" id="{865BB07B-E435-471B-A08A-97C339FD7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4005263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70722" name="Text Box 66">
            <a:extLst>
              <a:ext uri="{FF2B5EF4-FFF2-40B4-BE49-F238E27FC236}">
                <a16:creationId xmlns:a16="http://schemas.microsoft.com/office/drawing/2014/main" id="{48CE9DEC-1616-458F-9D3A-82CD9AC99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400526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</a:p>
        </p:txBody>
      </p:sp>
      <p:sp>
        <p:nvSpPr>
          <p:cNvPr id="70723" name="Text Box 67">
            <a:extLst>
              <a:ext uri="{FF2B5EF4-FFF2-40B4-BE49-F238E27FC236}">
                <a16:creationId xmlns:a16="http://schemas.microsoft.com/office/drawing/2014/main" id="{C8E41A12-E02F-4285-ACBA-4E6FECE15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200" y="4005263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</a:p>
        </p:txBody>
      </p:sp>
      <p:sp>
        <p:nvSpPr>
          <p:cNvPr id="70724" name="Freeform 68">
            <a:extLst>
              <a:ext uri="{FF2B5EF4-FFF2-40B4-BE49-F238E27FC236}">
                <a16:creationId xmlns:a16="http://schemas.microsoft.com/office/drawing/2014/main" id="{10AB560D-0925-4342-959C-E243F357D6D9}"/>
              </a:ext>
            </a:extLst>
          </p:cNvPr>
          <p:cNvSpPr>
            <a:spLocks/>
          </p:cNvSpPr>
          <p:nvPr/>
        </p:nvSpPr>
        <p:spPr bwMode="auto">
          <a:xfrm>
            <a:off x="5716588" y="4021138"/>
            <a:ext cx="90487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25" name="Freeform 69">
            <a:extLst>
              <a:ext uri="{FF2B5EF4-FFF2-40B4-BE49-F238E27FC236}">
                <a16:creationId xmlns:a16="http://schemas.microsoft.com/office/drawing/2014/main" id="{FE4A6C83-7020-4314-90A6-27FCC1A5DA48}"/>
              </a:ext>
            </a:extLst>
          </p:cNvPr>
          <p:cNvSpPr>
            <a:spLocks/>
          </p:cNvSpPr>
          <p:nvPr/>
        </p:nvSpPr>
        <p:spPr bwMode="auto">
          <a:xfrm>
            <a:off x="6076950" y="4021138"/>
            <a:ext cx="90488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26" name="Freeform 70">
            <a:extLst>
              <a:ext uri="{FF2B5EF4-FFF2-40B4-BE49-F238E27FC236}">
                <a16:creationId xmlns:a16="http://schemas.microsoft.com/office/drawing/2014/main" id="{2BD75C4C-3F20-41E8-8E0D-5E126888FFD3}"/>
              </a:ext>
            </a:extLst>
          </p:cNvPr>
          <p:cNvSpPr>
            <a:spLocks/>
          </p:cNvSpPr>
          <p:nvPr/>
        </p:nvSpPr>
        <p:spPr bwMode="auto">
          <a:xfrm>
            <a:off x="6438900" y="4021138"/>
            <a:ext cx="90488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27" name="Freeform 71">
            <a:extLst>
              <a:ext uri="{FF2B5EF4-FFF2-40B4-BE49-F238E27FC236}">
                <a16:creationId xmlns:a16="http://schemas.microsoft.com/office/drawing/2014/main" id="{F95EF467-B166-46B3-804C-64993F7E24B2}"/>
              </a:ext>
            </a:extLst>
          </p:cNvPr>
          <p:cNvSpPr>
            <a:spLocks/>
          </p:cNvSpPr>
          <p:nvPr/>
        </p:nvSpPr>
        <p:spPr bwMode="auto">
          <a:xfrm>
            <a:off x="6800850" y="4021138"/>
            <a:ext cx="90488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28" name="Freeform 72">
            <a:extLst>
              <a:ext uri="{FF2B5EF4-FFF2-40B4-BE49-F238E27FC236}">
                <a16:creationId xmlns:a16="http://schemas.microsoft.com/office/drawing/2014/main" id="{D0D58D85-A82A-40A7-A756-354EB38AC0F0}"/>
              </a:ext>
            </a:extLst>
          </p:cNvPr>
          <p:cNvSpPr>
            <a:spLocks/>
          </p:cNvSpPr>
          <p:nvPr/>
        </p:nvSpPr>
        <p:spPr bwMode="auto">
          <a:xfrm>
            <a:off x="7161213" y="4021138"/>
            <a:ext cx="90487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29" name="Freeform 73">
            <a:extLst>
              <a:ext uri="{FF2B5EF4-FFF2-40B4-BE49-F238E27FC236}">
                <a16:creationId xmlns:a16="http://schemas.microsoft.com/office/drawing/2014/main" id="{1F113AC2-BF40-4C79-90C0-6FDADE59475D}"/>
              </a:ext>
            </a:extLst>
          </p:cNvPr>
          <p:cNvSpPr>
            <a:spLocks/>
          </p:cNvSpPr>
          <p:nvPr/>
        </p:nvSpPr>
        <p:spPr bwMode="auto">
          <a:xfrm>
            <a:off x="7523163" y="4021138"/>
            <a:ext cx="90487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0" name="Freeform 74">
            <a:extLst>
              <a:ext uri="{FF2B5EF4-FFF2-40B4-BE49-F238E27FC236}">
                <a16:creationId xmlns:a16="http://schemas.microsoft.com/office/drawing/2014/main" id="{93EE1810-CC30-4A74-A742-644B35E767FD}"/>
              </a:ext>
            </a:extLst>
          </p:cNvPr>
          <p:cNvSpPr>
            <a:spLocks/>
          </p:cNvSpPr>
          <p:nvPr/>
        </p:nvSpPr>
        <p:spPr bwMode="auto">
          <a:xfrm>
            <a:off x="7885113" y="4021138"/>
            <a:ext cx="90487" cy="403225"/>
          </a:xfrm>
          <a:custGeom>
            <a:avLst/>
            <a:gdLst>
              <a:gd name="T0" fmla="*/ 0 w 48"/>
              <a:gd name="T1" fmla="*/ 2147483647 h 192"/>
              <a:gd name="T2" fmla="*/ 0 w 48"/>
              <a:gd name="T3" fmla="*/ 0 h 192"/>
              <a:gd name="T4" fmla="*/ 2147483647 w 48"/>
              <a:gd name="T5" fmla="*/ 0 h 192"/>
              <a:gd name="T6" fmla="*/ 2147483647 w 48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192"/>
              <a:gd name="T14" fmla="*/ 48 w 48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192">
                <a:moveTo>
                  <a:pt x="0" y="192"/>
                </a:moveTo>
                <a:lnTo>
                  <a:pt x="0" y="0"/>
                </a:lnTo>
                <a:lnTo>
                  <a:pt x="48" y="0"/>
                </a:lnTo>
                <a:lnTo>
                  <a:pt x="48" y="19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1" name="Text Box 75">
            <a:extLst>
              <a:ext uri="{FF2B5EF4-FFF2-40B4-BE49-F238E27FC236}">
                <a16:creationId xmlns:a16="http://schemas.microsoft.com/office/drawing/2014/main" id="{FBAF6268-57CA-428E-ACAA-FF2390A2F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9388" y="45212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#2</a:t>
            </a:r>
          </a:p>
        </p:txBody>
      </p:sp>
      <p:sp>
        <p:nvSpPr>
          <p:cNvPr id="70732" name="Text Box 76">
            <a:extLst>
              <a:ext uri="{FF2B5EF4-FFF2-40B4-BE49-F238E27FC236}">
                <a16:creationId xmlns:a16="http://schemas.microsoft.com/office/drawing/2014/main" id="{1F830CC7-937F-4A34-A7DC-F7ADAA09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2650" y="4508500"/>
            <a:ext cx="466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#3</a:t>
            </a:r>
          </a:p>
        </p:txBody>
      </p:sp>
      <p:sp>
        <p:nvSpPr>
          <p:cNvPr id="70733" name="Text Box 77">
            <a:extLst>
              <a:ext uri="{FF2B5EF4-FFF2-40B4-BE49-F238E27FC236}">
                <a16:creationId xmlns:a16="http://schemas.microsoft.com/office/drawing/2014/main" id="{FEC7DB53-BB6D-41BC-9B4D-E602C336B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2473325"/>
            <a:ext cx="1708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统计时分复用</a:t>
            </a:r>
          </a:p>
        </p:txBody>
      </p:sp>
      <p:sp>
        <p:nvSpPr>
          <p:cNvPr id="70734" name="Line 78">
            <a:extLst>
              <a:ext uri="{FF2B5EF4-FFF2-40B4-BE49-F238E27FC236}">
                <a16:creationId xmlns:a16="http://schemas.microsoft.com/office/drawing/2014/main" id="{FC6E8B7A-2C87-4A9C-9E83-9507FB1E8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950" y="4927600"/>
            <a:ext cx="633413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5" name="Line 79">
            <a:extLst>
              <a:ext uri="{FF2B5EF4-FFF2-40B4-BE49-F238E27FC236}">
                <a16:creationId xmlns:a16="http://schemas.microsoft.com/office/drawing/2014/main" id="{8ED936AD-F722-4841-9EFE-341254EE2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0850" y="4927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6" name="Line 80">
            <a:extLst>
              <a:ext uri="{FF2B5EF4-FFF2-40B4-BE49-F238E27FC236}">
                <a16:creationId xmlns:a16="http://schemas.microsoft.com/office/drawing/2014/main" id="{B2444312-CFE0-4AAC-9F41-1D6B30F75C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81825" y="4927600"/>
            <a:ext cx="45085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7" name="Line 81">
            <a:extLst>
              <a:ext uri="{FF2B5EF4-FFF2-40B4-BE49-F238E27FC236}">
                <a16:creationId xmlns:a16="http://schemas.microsoft.com/office/drawing/2014/main" id="{2532C53B-CEF6-4FBB-859B-BEE7CC37B6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3216275"/>
            <a:ext cx="29813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8" name="Line 82">
            <a:extLst>
              <a:ext uri="{FF2B5EF4-FFF2-40B4-BE49-F238E27FC236}">
                <a16:creationId xmlns:a16="http://schemas.microsoft.com/office/drawing/2014/main" id="{501FC376-7274-48D8-B6AF-56BA0F2B4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021138"/>
            <a:ext cx="29813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39" name="Line 83">
            <a:extLst>
              <a:ext uri="{FF2B5EF4-FFF2-40B4-BE49-F238E27FC236}">
                <a16:creationId xmlns:a16="http://schemas.microsoft.com/office/drawing/2014/main" id="{7B9F02E8-02FA-484A-8B51-B1349539E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4827588"/>
            <a:ext cx="29813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40" name="Line 84">
            <a:extLst>
              <a:ext uri="{FF2B5EF4-FFF2-40B4-BE49-F238E27FC236}">
                <a16:creationId xmlns:a16="http://schemas.microsoft.com/office/drawing/2014/main" id="{79961D2B-5AAE-4A41-8475-640323314F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8563" y="5632450"/>
            <a:ext cx="298132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41" name="Line 85">
            <a:extLst>
              <a:ext uri="{FF2B5EF4-FFF2-40B4-BE49-F238E27FC236}">
                <a16:creationId xmlns:a16="http://schemas.microsoft.com/office/drawing/2014/main" id="{F4859E62-8F48-4317-8EC0-B26F1B10B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0238" y="3716338"/>
            <a:ext cx="0" cy="10795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42" name="Line 86">
            <a:extLst>
              <a:ext uri="{FF2B5EF4-FFF2-40B4-BE49-F238E27FC236}">
                <a16:creationId xmlns:a16="http://schemas.microsoft.com/office/drawing/2014/main" id="{7A17CA8A-325D-420D-B1D7-F4732725F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4138" y="3716338"/>
            <a:ext cx="0" cy="10795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43" name="Line 87">
            <a:extLst>
              <a:ext uri="{FF2B5EF4-FFF2-40B4-BE49-F238E27FC236}">
                <a16:creationId xmlns:a16="http://schemas.microsoft.com/office/drawing/2014/main" id="{86A59FC6-011E-4AA9-B3EB-6FE099556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8038" y="3716338"/>
            <a:ext cx="0" cy="10795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44" name="Line 88">
            <a:extLst>
              <a:ext uri="{FF2B5EF4-FFF2-40B4-BE49-F238E27FC236}">
                <a16:creationId xmlns:a16="http://schemas.microsoft.com/office/drawing/2014/main" id="{4BFF3D3D-C63B-4F43-8125-F18AC53B3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0350" y="3716338"/>
            <a:ext cx="0" cy="10795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5CCADC2-F6C5-48B4-87D5-331D0E248F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400"/>
              <a:t>频分复用 </a:t>
            </a:r>
            <a:r>
              <a:rPr lang="en-US" altLang="zh-CN" sz="3400"/>
              <a:t>FDM</a:t>
            </a:r>
            <a:br>
              <a:rPr lang="en-US" altLang="zh-CN" sz="3400"/>
            </a:br>
            <a:r>
              <a:rPr lang="en-US" altLang="zh-CN" sz="3400"/>
              <a:t>(Frequency Division Multiplexing) 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C6B7CE7-74E0-444E-820D-7BE220C579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0063" y="1628775"/>
            <a:ext cx="8315325" cy="1800225"/>
          </a:xfrm>
        </p:spPr>
        <p:txBody>
          <a:bodyPr/>
          <a:lstStyle/>
          <a:p>
            <a:pPr eaLnBrk="1" hangingPunct="1"/>
            <a:r>
              <a:rPr lang="zh-CN" altLang="en-US" sz="2400"/>
              <a:t>用户在分配到一定的频带后，在通信过程中自始至终都占用这个频带。</a:t>
            </a:r>
          </a:p>
          <a:p>
            <a:pPr eaLnBrk="1" hangingPunct="1"/>
            <a:r>
              <a:rPr lang="zh-CN" altLang="en-US" sz="2400"/>
              <a:t>所有用户在同样的时间占用不同的带宽资源（请注意，这里的</a:t>
            </a:r>
            <a:r>
              <a:rPr lang="zh-CN" altLang="en-US" sz="2400">
                <a:latin typeface="Arial" panose="020B0604020202020204" pitchFamily="34" charset="0"/>
              </a:rPr>
              <a:t>“</a:t>
            </a:r>
            <a:r>
              <a:rPr lang="zh-CN" altLang="en-US" sz="2400"/>
              <a:t>带宽</a:t>
            </a:r>
            <a:r>
              <a:rPr lang="zh-CN" altLang="en-US" sz="2400">
                <a:latin typeface="Arial" panose="020B0604020202020204" pitchFamily="34" charset="0"/>
              </a:rPr>
              <a:t>”</a:t>
            </a:r>
            <a:r>
              <a:rPr lang="zh-CN" altLang="en-US" sz="2400"/>
              <a:t>是频率带宽） </a:t>
            </a:r>
          </a:p>
        </p:txBody>
      </p:sp>
      <p:grpSp>
        <p:nvGrpSpPr>
          <p:cNvPr id="71684" name="Group 4">
            <a:extLst>
              <a:ext uri="{FF2B5EF4-FFF2-40B4-BE49-F238E27FC236}">
                <a16:creationId xmlns:a16="http://schemas.microsoft.com/office/drawing/2014/main" id="{FE58B4FA-C5B9-4F3B-8E77-A059C5084D58}"/>
              </a:ext>
            </a:extLst>
          </p:cNvPr>
          <p:cNvGrpSpPr>
            <a:grpSpLocks/>
          </p:cNvGrpSpPr>
          <p:nvPr/>
        </p:nvGrpSpPr>
        <p:grpSpPr bwMode="auto">
          <a:xfrm>
            <a:off x="1392238" y="3357563"/>
            <a:ext cx="7500937" cy="2990850"/>
            <a:chOff x="494" y="2310"/>
            <a:chExt cx="4725" cy="2100"/>
          </a:xfrm>
        </p:grpSpPr>
        <p:sp>
          <p:nvSpPr>
            <p:cNvPr id="71685" name="Line 5">
              <a:extLst>
                <a:ext uri="{FF2B5EF4-FFF2-40B4-BE49-F238E27FC236}">
                  <a16:creationId xmlns:a16="http://schemas.microsoft.com/office/drawing/2014/main" id="{D858F3CF-7902-444D-A75E-82DDF678A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4284"/>
              <a:ext cx="3853" cy="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686" name="Text Box 6">
              <a:extLst>
                <a:ext uri="{FF2B5EF4-FFF2-40B4-BE49-F238E27FC236}">
                  <a16:creationId xmlns:a16="http://schemas.microsoft.com/office/drawing/2014/main" id="{636CFCFC-383E-4ED2-9AEB-2FE07370E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" y="2310"/>
              <a:ext cx="43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频率</a:t>
              </a:r>
            </a:p>
          </p:txBody>
        </p:sp>
        <p:sp>
          <p:nvSpPr>
            <p:cNvPr id="71687" name="Text Box 7">
              <a:extLst>
                <a:ext uri="{FF2B5EF4-FFF2-40B4-BE49-F238E27FC236}">
                  <a16:creationId xmlns:a16="http://schemas.microsoft.com/office/drawing/2014/main" id="{9C7BE91C-EB22-458B-803C-8FC671577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3" y="4152"/>
              <a:ext cx="43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时间</a:t>
              </a:r>
            </a:p>
          </p:txBody>
        </p:sp>
        <p:sp>
          <p:nvSpPr>
            <p:cNvPr id="71688" name="Rectangle 8">
              <a:extLst>
                <a:ext uri="{FF2B5EF4-FFF2-40B4-BE49-F238E27FC236}">
                  <a16:creationId xmlns:a16="http://schemas.microsoft.com/office/drawing/2014/main" id="{6BC2F35D-8F38-4F34-95FD-8665240B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567"/>
              <a:ext cx="3492" cy="2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89" name="Rectangle 9">
              <a:extLst>
                <a:ext uri="{FF2B5EF4-FFF2-40B4-BE49-F238E27FC236}">
                  <a16:creationId xmlns:a16="http://schemas.microsoft.com/office/drawing/2014/main" id="{4D29F2A1-E59E-48CB-89A6-8E5C5B1C8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839"/>
              <a:ext cx="3492" cy="27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0" name="Rectangle 10">
              <a:extLst>
                <a:ext uri="{FF2B5EF4-FFF2-40B4-BE49-F238E27FC236}">
                  <a16:creationId xmlns:a16="http://schemas.microsoft.com/office/drawing/2014/main" id="{BCB2F263-FC81-4A4C-80C2-6AD822843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111"/>
              <a:ext cx="3492" cy="2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1" name="Rectangle 11">
              <a:extLst>
                <a:ext uri="{FF2B5EF4-FFF2-40B4-BE49-F238E27FC236}">
                  <a16:creationId xmlns:a16="http://schemas.microsoft.com/office/drawing/2014/main" id="{D1D4FA14-B75A-4F69-980C-065E3539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383"/>
              <a:ext cx="3492" cy="27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2" name="Rectangle 12">
              <a:extLst>
                <a:ext uri="{FF2B5EF4-FFF2-40B4-BE49-F238E27FC236}">
                  <a16:creationId xmlns:a16="http://schemas.microsoft.com/office/drawing/2014/main" id="{13311B9A-41E8-4109-8A51-22D2ACAF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3655"/>
              <a:ext cx="3492" cy="272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693" name="Text Box 13">
              <a:extLst>
                <a:ext uri="{FF2B5EF4-FFF2-40B4-BE49-F238E27FC236}">
                  <a16:creationId xmlns:a16="http://schemas.microsoft.com/office/drawing/2014/main" id="{B272E75F-A106-4C95-807E-0B7E9BEBB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3696"/>
              <a:ext cx="569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频率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71694" name="Text Box 14">
              <a:extLst>
                <a:ext uri="{FF2B5EF4-FFF2-40B4-BE49-F238E27FC236}">
                  <a16:creationId xmlns:a16="http://schemas.microsoft.com/office/drawing/2014/main" id="{9C2F8E68-DC59-4BD8-ACF8-F40B0A8AD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3422"/>
              <a:ext cx="569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频率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71695" name="Text Box 15">
              <a:extLst>
                <a:ext uri="{FF2B5EF4-FFF2-40B4-BE49-F238E27FC236}">
                  <a16:creationId xmlns:a16="http://schemas.microsoft.com/office/drawing/2014/main" id="{C3D39F4C-1BAC-4A75-9580-F27C9C035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3147"/>
              <a:ext cx="56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频率 </a:t>
              </a:r>
              <a:r>
                <a:rPr kumimoji="1"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3</a:t>
              </a:r>
            </a:p>
          </p:txBody>
        </p:sp>
        <p:sp>
          <p:nvSpPr>
            <p:cNvPr id="71696" name="Text Box 16">
              <a:extLst>
                <a:ext uri="{FF2B5EF4-FFF2-40B4-BE49-F238E27FC236}">
                  <a16:creationId xmlns:a16="http://schemas.microsoft.com/office/drawing/2014/main" id="{151EA275-886F-4734-902B-C12460E79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872"/>
              <a:ext cx="56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频率 </a:t>
              </a:r>
              <a:r>
                <a:rPr kumimoji="1" lang="en-US" altLang="zh-CN" sz="200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4</a:t>
              </a:r>
            </a:p>
          </p:txBody>
        </p:sp>
        <p:sp>
          <p:nvSpPr>
            <p:cNvPr id="71697" name="Text Box 17">
              <a:extLst>
                <a:ext uri="{FF2B5EF4-FFF2-40B4-BE49-F238E27FC236}">
                  <a16:creationId xmlns:a16="http://schemas.microsoft.com/office/drawing/2014/main" id="{B7663C48-7864-4487-AC50-7322FEA51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598"/>
              <a:ext cx="56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kumimoji="1" lang="zh-CN" altLang="en-US"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频率 </a:t>
              </a:r>
              <a:r>
                <a:rPr kumimoji="1" lang="en-US" altLang="zh-CN"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5</a:t>
              </a:r>
            </a:p>
          </p:txBody>
        </p:sp>
        <p:sp>
          <p:nvSpPr>
            <p:cNvPr id="71698" name="Line 18">
              <a:extLst>
                <a:ext uri="{FF2B5EF4-FFF2-40B4-BE49-F238E27FC236}">
                  <a16:creationId xmlns:a16="http://schemas.microsoft.com/office/drawing/2014/main" id="{717C32B3-C0BF-4297-87B8-4E6F6D167D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-5" y="3353"/>
              <a:ext cx="187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4C2146E-85BA-4451-9389-3DEFF1B4027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746875" y="2906713"/>
            <a:ext cx="2220913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sz="200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1550 nm           0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1551 nm           1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1552 nm           2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1553 nm           3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1554 nm           4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1555 nm           5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1556 nm           6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 1557 nm           7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762A1BCB-C144-401B-904F-C94673EF6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43225"/>
            <a:ext cx="2290762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0          1550 nm  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          1551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          1552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          1553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          1554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5          1555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6          1556 nm  </a:t>
            </a:r>
          </a:p>
          <a:p>
            <a:pPr eaLnBrk="1" hangingPunct="1">
              <a:lnSpc>
                <a:spcPct val="115000"/>
              </a:lnSpc>
            </a:pP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7          1557 nm  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A87B8196-D48D-479F-BA8F-A429F69B9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7793037" cy="1462088"/>
          </a:xfrm>
        </p:spPr>
        <p:txBody>
          <a:bodyPr/>
          <a:lstStyle/>
          <a:p>
            <a:pPr eaLnBrk="1" hangingPunct="1"/>
            <a:r>
              <a:rPr lang="zh-CN" altLang="en-US" sz="3200"/>
              <a:t>波分复用 </a:t>
            </a:r>
            <a:r>
              <a:rPr lang="en-US" altLang="zh-CN" sz="3200"/>
              <a:t>WDM</a:t>
            </a:r>
            <a:br>
              <a:rPr lang="en-US" altLang="zh-CN" sz="3200"/>
            </a:br>
            <a:r>
              <a:rPr lang="en-US" altLang="zh-CN" sz="3200"/>
              <a:t>(Wavelength Division Multiplexing)  </a:t>
            </a:r>
          </a:p>
        </p:txBody>
      </p:sp>
      <p:sp>
        <p:nvSpPr>
          <p:cNvPr id="1098757" name="Rectangle 5">
            <a:extLst>
              <a:ext uri="{FF2B5EF4-FFF2-40B4-BE49-F238E27FC236}">
                <a16:creationId xmlns:a16="http://schemas.microsoft.com/office/drawing/2014/main" id="{7D04E6B3-3D91-4A64-B569-1B23A66FF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8280400" cy="4114800"/>
          </a:xfrm>
        </p:spPr>
        <p:txBody>
          <a:bodyPr/>
          <a:lstStyle/>
          <a:p>
            <a:pPr eaLnBrk="1" hangingPunct="1"/>
            <a:r>
              <a:rPr lang="zh-CN" altLang="en-US"/>
              <a:t>波分复用就是光的频分复用。 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6432B0B-ECF1-4C5C-92ED-7D5ECD244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2278063"/>
            <a:ext cx="1571625" cy="711200"/>
          </a:xfrm>
          <a:prstGeom prst="rect">
            <a:avLst/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8 </a:t>
            </a: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 </a:t>
            </a:r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2.5 Gb/s</a:t>
            </a:r>
          </a:p>
          <a:p>
            <a:pPr algn="ctr"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1310 nm</a:t>
            </a:r>
          </a:p>
        </p:txBody>
      </p:sp>
      <p:sp>
        <p:nvSpPr>
          <p:cNvPr id="72711" name="Line 7">
            <a:extLst>
              <a:ext uri="{FF2B5EF4-FFF2-40B4-BE49-F238E27FC236}">
                <a16:creationId xmlns:a16="http://schemas.microsoft.com/office/drawing/2014/main" id="{51CADA5F-A257-464C-AAAA-9B181C743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3317875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2" name="Line 8">
            <a:extLst>
              <a:ext uri="{FF2B5EF4-FFF2-40B4-BE49-F238E27FC236}">
                <a16:creationId xmlns:a16="http://schemas.microsoft.com/office/drawing/2014/main" id="{111A1557-B4F2-421A-B4DE-B563B21ED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3668713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3" name="Line 9">
            <a:extLst>
              <a:ext uri="{FF2B5EF4-FFF2-40B4-BE49-F238E27FC236}">
                <a16:creationId xmlns:a16="http://schemas.microsoft.com/office/drawing/2014/main" id="{F10576F9-764A-470F-9EE2-0335CB01F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4017963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4" name="Line 10">
            <a:extLst>
              <a:ext uri="{FF2B5EF4-FFF2-40B4-BE49-F238E27FC236}">
                <a16:creationId xmlns:a16="http://schemas.microsoft.com/office/drawing/2014/main" id="{3EEF6874-1809-4D35-8A1F-F5FE84984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4370388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5" name="Line 11">
            <a:extLst>
              <a:ext uri="{FF2B5EF4-FFF2-40B4-BE49-F238E27FC236}">
                <a16:creationId xmlns:a16="http://schemas.microsoft.com/office/drawing/2014/main" id="{C3C2CF1C-0951-4782-8850-59A9CD20E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4719638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6" name="Line 12">
            <a:extLst>
              <a:ext uri="{FF2B5EF4-FFF2-40B4-BE49-F238E27FC236}">
                <a16:creationId xmlns:a16="http://schemas.microsoft.com/office/drawing/2014/main" id="{61038C99-2180-4DCD-95D4-C239F9547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5072063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7" name="Line 13">
            <a:extLst>
              <a:ext uri="{FF2B5EF4-FFF2-40B4-BE49-F238E27FC236}">
                <a16:creationId xmlns:a16="http://schemas.microsoft.com/office/drawing/2014/main" id="{8474E4E7-5CB6-49C8-8E08-823EEB856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5421313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8" name="Line 14">
            <a:extLst>
              <a:ext uri="{FF2B5EF4-FFF2-40B4-BE49-F238E27FC236}">
                <a16:creationId xmlns:a16="http://schemas.microsoft.com/office/drawing/2014/main" id="{366AFEDB-FAA4-4D3D-A17B-5BD5F72EC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875" y="5773738"/>
            <a:ext cx="2090738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9" name="Line 15">
            <a:extLst>
              <a:ext uri="{FF2B5EF4-FFF2-40B4-BE49-F238E27FC236}">
                <a16:creationId xmlns:a16="http://schemas.microsoft.com/office/drawing/2014/main" id="{4CC5A27F-8A83-44B9-9746-1F2BFF653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3317875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0" name="Line 16">
            <a:extLst>
              <a:ext uri="{FF2B5EF4-FFF2-40B4-BE49-F238E27FC236}">
                <a16:creationId xmlns:a16="http://schemas.microsoft.com/office/drawing/2014/main" id="{22E97780-58D0-4755-91B8-596B472E6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3668713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1" name="Line 17">
            <a:extLst>
              <a:ext uri="{FF2B5EF4-FFF2-40B4-BE49-F238E27FC236}">
                <a16:creationId xmlns:a16="http://schemas.microsoft.com/office/drawing/2014/main" id="{DBD32B3E-1219-46DB-93EB-1F4002CFEE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4017963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2" name="Line 18">
            <a:extLst>
              <a:ext uri="{FF2B5EF4-FFF2-40B4-BE49-F238E27FC236}">
                <a16:creationId xmlns:a16="http://schemas.microsoft.com/office/drawing/2014/main" id="{B37C0404-BD73-4531-84F5-361405B6D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4370388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3" name="Line 19">
            <a:extLst>
              <a:ext uri="{FF2B5EF4-FFF2-40B4-BE49-F238E27FC236}">
                <a16:creationId xmlns:a16="http://schemas.microsoft.com/office/drawing/2014/main" id="{4C54B507-6A14-4951-894C-CA86898EA5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4719638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4" name="Line 20">
            <a:extLst>
              <a:ext uri="{FF2B5EF4-FFF2-40B4-BE49-F238E27FC236}">
                <a16:creationId xmlns:a16="http://schemas.microsoft.com/office/drawing/2014/main" id="{BC30476A-3EFB-4DEF-9851-ECB47190A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072063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5" name="Line 21">
            <a:extLst>
              <a:ext uri="{FF2B5EF4-FFF2-40B4-BE49-F238E27FC236}">
                <a16:creationId xmlns:a16="http://schemas.microsoft.com/office/drawing/2014/main" id="{3D67A8C7-A9C3-4FD5-AF1A-BCFDD389E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421313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6" name="Line 22">
            <a:extLst>
              <a:ext uri="{FF2B5EF4-FFF2-40B4-BE49-F238E27FC236}">
                <a16:creationId xmlns:a16="http://schemas.microsoft.com/office/drawing/2014/main" id="{23F6085C-7969-4849-AA40-CE9BDC459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5773738"/>
            <a:ext cx="209073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non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7" name="Line 23">
            <a:extLst>
              <a:ext uri="{FF2B5EF4-FFF2-40B4-BE49-F238E27FC236}">
                <a16:creationId xmlns:a16="http://schemas.microsoft.com/office/drawing/2014/main" id="{0FCB8B92-B009-4C42-B612-654736DAA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9338" y="4540250"/>
            <a:ext cx="4498975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8" name="AutoShape 24">
            <a:extLst>
              <a:ext uri="{FF2B5EF4-FFF2-40B4-BE49-F238E27FC236}">
                <a16:creationId xmlns:a16="http://schemas.microsoft.com/office/drawing/2014/main" id="{9F3601D5-381E-488C-9678-7B915594F0E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3887" y="4387851"/>
            <a:ext cx="354013" cy="296862"/>
          </a:xfrm>
          <a:prstGeom prst="triangle">
            <a:avLst>
              <a:gd name="adj" fmla="val 50000"/>
            </a:avLst>
          </a:prstGeom>
          <a:solidFill>
            <a:srgbClr val="FF0066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9" name="Rectangle 25">
            <a:extLst>
              <a:ext uri="{FF2B5EF4-FFF2-40B4-BE49-F238E27FC236}">
                <a16:creationId xmlns:a16="http://schemas.microsoft.com/office/drawing/2014/main" id="{022F32B5-E10F-482E-9C0E-5FC33C267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3221038"/>
            <a:ext cx="496887" cy="196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0" name="Rectangle 26">
            <a:extLst>
              <a:ext uri="{FF2B5EF4-FFF2-40B4-BE49-F238E27FC236}">
                <a16:creationId xmlns:a16="http://schemas.microsoft.com/office/drawing/2014/main" id="{E46D0FB8-5228-4A5F-883C-7C776E2F7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3570288"/>
            <a:ext cx="496887" cy="1952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1" name="Rectangle 27">
            <a:extLst>
              <a:ext uri="{FF2B5EF4-FFF2-40B4-BE49-F238E27FC236}">
                <a16:creationId xmlns:a16="http://schemas.microsoft.com/office/drawing/2014/main" id="{B5449DC5-1118-4AEC-9F7C-7E6740BB8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3921125"/>
            <a:ext cx="496887" cy="195263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2" name="Rectangle 28">
            <a:extLst>
              <a:ext uri="{FF2B5EF4-FFF2-40B4-BE49-F238E27FC236}">
                <a16:creationId xmlns:a16="http://schemas.microsoft.com/office/drawing/2014/main" id="{2A987EDA-57A3-4B2B-8170-C96F35BE9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4271963"/>
            <a:ext cx="496887" cy="1952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3" name="Rectangle 29">
            <a:extLst>
              <a:ext uri="{FF2B5EF4-FFF2-40B4-BE49-F238E27FC236}">
                <a16:creationId xmlns:a16="http://schemas.microsoft.com/office/drawing/2014/main" id="{878EC351-344A-4837-A717-EF754BA0D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4622800"/>
            <a:ext cx="496887" cy="195263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4" name="Rectangle 30">
            <a:extLst>
              <a:ext uri="{FF2B5EF4-FFF2-40B4-BE49-F238E27FC236}">
                <a16:creationId xmlns:a16="http://schemas.microsoft.com/office/drawing/2014/main" id="{80823AD9-521A-4894-A48D-29F1B0AAE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4973638"/>
            <a:ext cx="496887" cy="195262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75ECCEDE-D903-4F6A-8532-42E00ECED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5324475"/>
            <a:ext cx="496887" cy="195263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6" name="Rectangle 32">
            <a:extLst>
              <a:ext uri="{FF2B5EF4-FFF2-40B4-BE49-F238E27FC236}">
                <a16:creationId xmlns:a16="http://schemas.microsoft.com/office/drawing/2014/main" id="{A5D902AB-AED5-407F-B728-F358D31A0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3" y="5673725"/>
            <a:ext cx="496887" cy="19685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02FCCFAB-5390-4AFE-891A-1CDDB5EA6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3494088"/>
            <a:ext cx="1071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20 Gb/s</a:t>
            </a:r>
          </a:p>
        </p:txBody>
      </p:sp>
      <p:sp>
        <p:nvSpPr>
          <p:cNvPr id="1098786" name="AutoShape 34">
            <a:extLst>
              <a:ext uri="{FF2B5EF4-FFF2-40B4-BE49-F238E27FC236}">
                <a16:creationId xmlns:a16="http://schemas.microsoft.com/office/drawing/2014/main" id="{7D2C4A72-AB6A-467B-802F-EE7466FC8C4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99307" y="4296569"/>
            <a:ext cx="3240087" cy="498475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98787" name="AutoShape 35">
            <a:extLst>
              <a:ext uri="{FF2B5EF4-FFF2-40B4-BE49-F238E27FC236}">
                <a16:creationId xmlns:a16="http://schemas.microsoft.com/office/drawing/2014/main" id="{0416DDCB-5A58-40EF-8B52-DF488A39E1FC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5005388" y="4297363"/>
            <a:ext cx="3240087" cy="496887"/>
          </a:xfrm>
          <a:custGeom>
            <a:avLst/>
            <a:gdLst>
              <a:gd name="G0" fmla="+- 2408 0 0"/>
              <a:gd name="G1" fmla="+- 21600 0 2408"/>
              <a:gd name="G2" fmla="*/ 2408 1 2"/>
              <a:gd name="G3" fmla="+- 21600 0 G2"/>
              <a:gd name="G4" fmla="+/ 2408 21600 2"/>
              <a:gd name="G5" fmla="+/ G1 0 2"/>
              <a:gd name="G6" fmla="*/ 21600 21600 2408"/>
              <a:gd name="G7" fmla="*/ G6 1 2"/>
              <a:gd name="G8" fmla="+- 21600 0 G7"/>
              <a:gd name="G9" fmla="*/ 21600 1 2"/>
              <a:gd name="G10" fmla="+- 2408 0 G9"/>
              <a:gd name="G11" fmla="?: G10 G8 0"/>
              <a:gd name="G12" fmla="?: G10 G7 21600"/>
              <a:gd name="T0" fmla="*/ 20396 w 21600"/>
              <a:gd name="T1" fmla="*/ 10800 h 21600"/>
              <a:gd name="T2" fmla="*/ 10800 w 21600"/>
              <a:gd name="T3" fmla="*/ 21600 h 21600"/>
              <a:gd name="T4" fmla="*/ 1204 w 21600"/>
              <a:gd name="T5" fmla="*/ 10800 h 21600"/>
              <a:gd name="T6" fmla="*/ 10800 w 21600"/>
              <a:gd name="T7" fmla="*/ 0 h 21600"/>
              <a:gd name="T8" fmla="*/ 3004 w 21600"/>
              <a:gd name="T9" fmla="*/ 3004 h 21600"/>
              <a:gd name="T10" fmla="*/ 18596 w 21600"/>
              <a:gd name="T11" fmla="*/ 1859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408" y="21600"/>
                </a:lnTo>
                <a:lnTo>
                  <a:pt x="19192" y="21600"/>
                </a:lnTo>
                <a:lnTo>
                  <a:pt x="2160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2740" name="Rectangle 36">
            <a:extLst>
              <a:ext uri="{FF2B5EF4-FFF2-40B4-BE49-F238E27FC236}">
                <a16:creationId xmlns:a16="http://schemas.microsoft.com/office/drawing/2014/main" id="{8E658834-1D7E-4EA5-B85C-5AC23811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3221038"/>
            <a:ext cx="496888" cy="1968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1" name="Rectangle 37">
            <a:extLst>
              <a:ext uri="{FF2B5EF4-FFF2-40B4-BE49-F238E27FC236}">
                <a16:creationId xmlns:a16="http://schemas.microsoft.com/office/drawing/2014/main" id="{BEE069FA-0B11-439B-95E0-A2C56F11F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3570288"/>
            <a:ext cx="496888" cy="1952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2" name="Rectangle 38">
            <a:extLst>
              <a:ext uri="{FF2B5EF4-FFF2-40B4-BE49-F238E27FC236}">
                <a16:creationId xmlns:a16="http://schemas.microsoft.com/office/drawing/2014/main" id="{D6530617-DF4B-4250-BD43-10961C05B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3921125"/>
            <a:ext cx="496888" cy="195263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3" name="Rectangle 39">
            <a:extLst>
              <a:ext uri="{FF2B5EF4-FFF2-40B4-BE49-F238E27FC236}">
                <a16:creationId xmlns:a16="http://schemas.microsoft.com/office/drawing/2014/main" id="{526A18AD-9AF2-4CCC-AFFD-A800ABF37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4271963"/>
            <a:ext cx="496888" cy="195262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4" name="Rectangle 40">
            <a:extLst>
              <a:ext uri="{FF2B5EF4-FFF2-40B4-BE49-F238E27FC236}">
                <a16:creationId xmlns:a16="http://schemas.microsoft.com/office/drawing/2014/main" id="{73F56C21-FC0E-40FF-962B-59A3F10D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4622800"/>
            <a:ext cx="496888" cy="195263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5" name="Rectangle 41">
            <a:extLst>
              <a:ext uri="{FF2B5EF4-FFF2-40B4-BE49-F238E27FC236}">
                <a16:creationId xmlns:a16="http://schemas.microsoft.com/office/drawing/2014/main" id="{941BB770-E4CA-4E63-8C13-CAA5452E2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4973638"/>
            <a:ext cx="496888" cy="195262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6" name="Rectangle 42">
            <a:extLst>
              <a:ext uri="{FF2B5EF4-FFF2-40B4-BE49-F238E27FC236}">
                <a16:creationId xmlns:a16="http://schemas.microsoft.com/office/drawing/2014/main" id="{27C45023-60CF-46EE-A137-9A1D8BEA6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5324475"/>
            <a:ext cx="496888" cy="195263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7" name="Rectangle 43">
            <a:extLst>
              <a:ext uri="{FF2B5EF4-FFF2-40B4-BE49-F238E27FC236}">
                <a16:creationId xmlns:a16="http://schemas.microsoft.com/office/drawing/2014/main" id="{2C23A5F9-F8E0-49AC-B826-96CA8CE46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25" y="5673725"/>
            <a:ext cx="496888" cy="19685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8" name="AutoShape 44">
            <a:extLst>
              <a:ext uri="{FF2B5EF4-FFF2-40B4-BE49-F238E27FC236}">
                <a16:creationId xmlns:a16="http://schemas.microsoft.com/office/drawing/2014/main" id="{A644BC9C-7755-4767-8E08-3F37078728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39431" y="4388644"/>
            <a:ext cx="354013" cy="295275"/>
          </a:xfrm>
          <a:prstGeom prst="triangle">
            <a:avLst>
              <a:gd name="adj" fmla="val 50000"/>
            </a:avLst>
          </a:prstGeom>
          <a:solidFill>
            <a:srgbClr val="FF0066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49" name="AutoShape 45">
            <a:extLst>
              <a:ext uri="{FF2B5EF4-FFF2-40B4-BE49-F238E27FC236}">
                <a16:creationId xmlns:a16="http://schemas.microsoft.com/office/drawing/2014/main" id="{0E22CEBD-06C5-4560-8CC8-2EE8DDAD266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551487" y="4387851"/>
            <a:ext cx="354013" cy="296862"/>
          </a:xfrm>
          <a:prstGeom prst="triangle">
            <a:avLst>
              <a:gd name="adj" fmla="val 50000"/>
            </a:avLst>
          </a:prstGeom>
          <a:solidFill>
            <a:srgbClr val="FF0066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50" name="Line 46">
            <a:extLst>
              <a:ext uri="{FF2B5EF4-FFF2-40B4-BE49-F238E27FC236}">
                <a16:creationId xmlns:a16="http://schemas.microsoft.com/office/drawing/2014/main" id="{E1DC2FAB-4944-4F9D-9B92-F7787C7390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200" y="3908425"/>
            <a:ext cx="128588" cy="6223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51" name="Text Box 47">
            <a:extLst>
              <a:ext uri="{FF2B5EF4-FFF2-40B4-BE49-F238E27FC236}">
                <a16:creationId xmlns:a16="http://schemas.microsoft.com/office/drawing/2014/main" id="{7C657D5E-B59C-4BAB-AF25-6260D267D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00685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复</a:t>
            </a:r>
          </a:p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</a:t>
            </a:r>
          </a:p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器</a:t>
            </a:r>
          </a:p>
        </p:txBody>
      </p:sp>
      <p:sp>
        <p:nvSpPr>
          <p:cNvPr id="72752" name="Text Box 48">
            <a:extLst>
              <a:ext uri="{FF2B5EF4-FFF2-40B4-BE49-F238E27FC236}">
                <a16:creationId xmlns:a16="http://schemas.microsoft.com/office/drawing/2014/main" id="{BED02397-FF72-4158-9D9B-B78143E11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563" y="4006850"/>
            <a:ext cx="441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分</a:t>
            </a:r>
            <a:endParaRPr kumimoji="1" lang="en-US" altLang="zh-CN" sz="200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</a:p>
          <a:p>
            <a:pPr eaLnBrk="1" hangingPunct="1"/>
            <a:r>
              <a:rPr kumimoji="1" lang="zh-CN" altLang="en-US" sz="200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器</a:t>
            </a:r>
          </a:p>
        </p:txBody>
      </p:sp>
      <p:sp>
        <p:nvSpPr>
          <p:cNvPr id="72753" name="Text Box 49">
            <a:extLst>
              <a:ext uri="{FF2B5EF4-FFF2-40B4-BE49-F238E27FC236}">
                <a16:creationId xmlns:a16="http://schemas.microsoft.com/office/drawing/2014/main" id="{773BABAD-16A2-4D99-A59C-2949E85DF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00" y="3594100"/>
            <a:ext cx="86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</a:rPr>
              <a:t>EDFA</a:t>
            </a:r>
          </a:p>
        </p:txBody>
      </p:sp>
      <p:sp>
        <p:nvSpPr>
          <p:cNvPr id="72754" name="Line 50">
            <a:extLst>
              <a:ext uri="{FF2B5EF4-FFF2-40B4-BE49-F238E27FC236}">
                <a16:creationId xmlns:a16="http://schemas.microsoft.com/office/drawing/2014/main" id="{3E00E2CE-95A4-4DA2-9403-1658C1FDFB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5013" y="4005263"/>
            <a:ext cx="438150" cy="43180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55" name="Line 51">
            <a:extLst>
              <a:ext uri="{FF2B5EF4-FFF2-40B4-BE49-F238E27FC236}">
                <a16:creationId xmlns:a16="http://schemas.microsoft.com/office/drawing/2014/main" id="{6F15CE5E-B867-4276-B988-911834997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888" y="4791075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56" name="Line 52">
            <a:extLst>
              <a:ext uri="{FF2B5EF4-FFF2-40B4-BE49-F238E27FC236}">
                <a16:creationId xmlns:a16="http://schemas.microsoft.com/office/drawing/2014/main" id="{C1E76FED-DBB2-48D8-983E-7C6D882A9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688" y="4791075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57" name="Line 53">
            <a:extLst>
              <a:ext uri="{FF2B5EF4-FFF2-40B4-BE49-F238E27FC236}">
                <a16:creationId xmlns:a16="http://schemas.microsoft.com/office/drawing/2014/main" id="{53B27876-F430-48D5-9BB4-6BE12264B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4887913"/>
            <a:ext cx="1195387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 type="triangle" w="sm" len="med"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58" name="Text Box 54">
            <a:extLst>
              <a:ext uri="{FF2B5EF4-FFF2-40B4-BE49-F238E27FC236}">
                <a16:creationId xmlns:a16="http://schemas.microsoft.com/office/drawing/2014/main" id="{604E5601-6A43-4457-8BD9-342EF9829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4872038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120 km</a:t>
            </a:r>
          </a:p>
        </p:txBody>
      </p:sp>
      <p:sp>
        <p:nvSpPr>
          <p:cNvPr id="72759" name="Text Box 55">
            <a:extLst>
              <a:ext uri="{FF2B5EF4-FFF2-40B4-BE49-F238E27FC236}">
                <a16:creationId xmlns:a16="http://schemas.microsoft.com/office/drawing/2014/main" id="{E47B75FF-4190-4322-B5FC-F15EBDC73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76475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99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光调制器</a:t>
            </a:r>
          </a:p>
        </p:txBody>
      </p:sp>
      <p:sp>
        <p:nvSpPr>
          <p:cNvPr id="72760" name="Line 56">
            <a:extLst>
              <a:ext uri="{FF2B5EF4-FFF2-40B4-BE49-F238E27FC236}">
                <a16:creationId xmlns:a16="http://schemas.microsoft.com/office/drawing/2014/main" id="{22308005-198D-4553-A788-364903FC6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2708275"/>
            <a:ext cx="0" cy="504825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1" name="Text Box 57">
            <a:extLst>
              <a:ext uri="{FF2B5EF4-FFF2-40B4-BE49-F238E27FC236}">
                <a16:creationId xmlns:a16="http://schemas.microsoft.com/office/drawing/2014/main" id="{7BB34AF3-6A62-4B44-9886-2BF1E6140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5363" y="2276475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333399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光解调器</a:t>
            </a:r>
          </a:p>
        </p:txBody>
      </p:sp>
      <p:sp>
        <p:nvSpPr>
          <p:cNvPr id="72762" name="Line 58">
            <a:extLst>
              <a:ext uri="{FF2B5EF4-FFF2-40B4-BE49-F238E27FC236}">
                <a16:creationId xmlns:a16="http://schemas.microsoft.com/office/drawing/2014/main" id="{7B921C47-D6F0-4163-BE8F-660A26C7B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2708275"/>
            <a:ext cx="0" cy="504825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CB4B409F-85BF-40A9-B2AF-C08049C73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7793037" cy="1462087"/>
          </a:xfrm>
        </p:spPr>
        <p:txBody>
          <a:bodyPr/>
          <a:lstStyle/>
          <a:p>
            <a:pPr eaLnBrk="1" hangingPunct="1"/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码分复用</a:t>
            </a:r>
            <a:r>
              <a:rPr lang="zh-CN" altLang="en-US" sz="3600"/>
              <a:t> </a:t>
            </a:r>
            <a:r>
              <a:rPr lang="en-US" altLang="zh-CN" sz="3600"/>
              <a:t>CDM</a:t>
            </a:r>
            <a:br>
              <a:rPr lang="en-US" altLang="zh-CN" sz="3600"/>
            </a:br>
            <a:r>
              <a:rPr lang="en-US" altLang="zh-CN" sz="3600"/>
              <a:t>(Code Division Multiplexing)  </a:t>
            </a:r>
          </a:p>
        </p:txBody>
      </p:sp>
      <p:sp>
        <p:nvSpPr>
          <p:cNvPr id="1100803" name="Rectangle 3">
            <a:extLst>
              <a:ext uri="{FF2B5EF4-FFF2-40B4-BE49-F238E27FC236}">
                <a16:creationId xmlns:a16="http://schemas.microsoft.com/office/drawing/2014/main" id="{02565C85-3758-4679-ABA0-D3FB239F5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73238"/>
            <a:ext cx="8280400" cy="410368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/>
              <a:t>常用的名词是</a:t>
            </a:r>
            <a:r>
              <a:rPr lang="zh-CN" altLang="en-US" sz="2800">
                <a:solidFill>
                  <a:schemeClr val="hlink"/>
                </a:solidFill>
              </a:rPr>
              <a:t>码分多址</a:t>
            </a:r>
            <a:r>
              <a:rPr lang="zh-CN" altLang="en-US" sz="2800"/>
              <a:t> </a:t>
            </a:r>
            <a:r>
              <a:rPr lang="en-US" altLang="zh-CN" sz="2800"/>
              <a:t>CDMA(Code Division Multiple Access)</a:t>
            </a:r>
            <a:endParaRPr lang="zh-CN" altLang="en-US" sz="2800"/>
          </a:p>
          <a:p>
            <a:pPr eaLnBrk="1" hangingPunct="1">
              <a:lnSpc>
                <a:spcPct val="150000"/>
              </a:lnSpc>
            </a:pPr>
            <a:r>
              <a:rPr lang="zh-CN" altLang="en-US" sz="2800"/>
              <a:t>各用户使用经过特殊挑选的不同码型，因此彼此不会造成干扰。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/>
              <a:t>这种系统发送的信号有很强的抗干扰能力，其频谱类似于白噪声，不易被敌人发现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080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56D168-4B6E-4EFD-B419-9A453A0F5AA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773238"/>
            <a:ext cx="5638800" cy="4343400"/>
            <a:chOff x="192" y="1296"/>
            <a:chExt cx="3552" cy="2736"/>
          </a:xfrm>
        </p:grpSpPr>
        <p:grpSp>
          <p:nvGrpSpPr>
            <p:cNvPr id="12293" name="Group 3">
              <a:extLst>
                <a:ext uri="{FF2B5EF4-FFF2-40B4-BE49-F238E27FC236}">
                  <a16:creationId xmlns:a16="http://schemas.microsoft.com/office/drawing/2014/main" id="{22F8FDF7-E60F-45E7-9147-8B4B3E451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296"/>
              <a:ext cx="3552" cy="2736"/>
              <a:chOff x="192" y="1296"/>
              <a:chExt cx="3552" cy="2736"/>
            </a:xfrm>
          </p:grpSpPr>
          <p:pic>
            <p:nvPicPr>
              <p:cNvPr id="12295" name="Picture 4">
                <a:extLst>
                  <a:ext uri="{FF2B5EF4-FFF2-40B4-BE49-F238E27FC236}">
                    <a16:creationId xmlns:a16="http://schemas.microsoft.com/office/drawing/2014/main" id="{1902609A-28F2-4586-93F4-7385648D15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1296"/>
                <a:ext cx="3264" cy="2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96" name="Line 5">
                <a:extLst>
                  <a:ext uri="{FF2B5EF4-FFF2-40B4-BE49-F238E27FC236}">
                    <a16:creationId xmlns:a16="http://schemas.microsoft.com/office/drawing/2014/main" id="{3744B4A7-809A-4E10-97F5-6D381FDB2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2736"/>
                <a:ext cx="528" cy="72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2294" name="Line 6">
              <a:extLst>
                <a:ext uri="{FF2B5EF4-FFF2-40B4-BE49-F238E27FC236}">
                  <a16:creationId xmlns:a16="http://schemas.microsoft.com/office/drawing/2014/main" id="{CAB3E7CF-5150-4716-A2CD-FDC4F4E7C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3792"/>
              <a:ext cx="81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72743" name="Rectangle 7">
            <a:extLst>
              <a:ext uri="{FF2B5EF4-FFF2-40B4-BE49-F238E27FC236}">
                <a16:creationId xmlns:a16="http://schemas.microsoft.com/office/drawing/2014/main" id="{CCB2A7BE-4711-48EF-848B-711685417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62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>
                <a:latin typeface="Tahoma" panose="020B0604030504040204" pitchFamily="34" charset="0"/>
              </a:rPr>
              <a:t>LAN Media--STP</a:t>
            </a:r>
          </a:p>
        </p:txBody>
      </p:sp>
      <p:sp>
        <p:nvSpPr>
          <p:cNvPr id="372744" name="Text Box 8">
            <a:extLst>
              <a:ext uri="{FF2B5EF4-FFF2-40B4-BE49-F238E27FC236}">
                <a16:creationId xmlns:a16="http://schemas.microsoft.com/office/drawing/2014/main" id="{AAE1D5F8-A1BE-41C1-AE10-8888C7980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628775"/>
            <a:ext cx="3533775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400">
                <a:latin typeface="Tahoma" panose="020B0604030504040204" pitchFamily="34" charset="0"/>
              </a:rPr>
              <a:t>4-</a:t>
            </a:r>
            <a:r>
              <a:rPr lang="en-US" altLang="zh-CN" sz="2400">
                <a:latin typeface="Tahoma" panose="020B0604030504040204" pitchFamily="34" charset="0"/>
              </a:rPr>
              <a:t>pair wiring combines shielding and cancellation via twisting of wires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normally a 150-Ohm cable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reduces crosstalk EMI, RFI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400">
                <a:latin typeface="Tahoma" panose="020B0604030504040204" pitchFamily="34" charset="0"/>
              </a:rPr>
              <a:t>affords greater  protection against all types of external interference than UTP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2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2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2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2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3" grpId="0" autoUpdateAnimBg="0"/>
      <p:bldP spid="372744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BE91BC9-91D6-445A-BCCE-D5F8690FA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数据通信技术：通信方式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C9C01D5-59D8-4F5A-9DB6-41AD91886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785938"/>
            <a:ext cx="8893175" cy="4800600"/>
          </a:xfrm>
        </p:spPr>
        <p:txBody>
          <a:bodyPr/>
          <a:lstStyle/>
          <a:p>
            <a:pPr marL="285750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Simplex Transmission(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单工)</a:t>
            </a:r>
          </a:p>
          <a:p>
            <a:pPr marL="819150" lvl="1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Unidirectional—signal travels in only one direction</a:t>
            </a:r>
          </a:p>
          <a:p>
            <a:pPr marL="819150" lvl="1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Television is an example.</a:t>
            </a:r>
          </a:p>
          <a:p>
            <a:pPr marL="285750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Half-Duplex Transmission（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半双工）</a:t>
            </a:r>
          </a:p>
          <a:p>
            <a:pPr marL="819150" lvl="1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Signal can travel in both directions but not at the same time.</a:t>
            </a:r>
          </a:p>
          <a:p>
            <a:pPr marL="285750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Full-Duplex Transmission（</a:t>
            </a:r>
            <a:r>
              <a:rPr lang="zh-CN" altLang="en-US" sz="2800">
                <a:latin typeface="Arial" panose="020B0604020202020204" pitchFamily="34" charset="0"/>
                <a:cs typeface="Arial" panose="020B0604020202020204" pitchFamily="34" charset="0"/>
              </a:rPr>
              <a:t>全双工）</a:t>
            </a:r>
          </a:p>
          <a:p>
            <a:pPr marL="819150" lvl="1" indent="-285750" eaLnBrk="1" hangingPunct="1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Signal can travel in both directions at the same time.</a:t>
            </a:r>
          </a:p>
          <a:p>
            <a:pPr marL="819150" lvl="1" indent="-285750" eaLnBrk="1" hangingPunct="1">
              <a:buFont typeface="Wingdings" panose="05000000000000000000" pitchFamily="2" charset="2"/>
              <a:buNone/>
            </a:pP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DCE7CC17-2F13-4E16-A67A-532898DEB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4149725"/>
            <a:ext cx="1066800" cy="1143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chemeClr val="bg1"/>
                </a:solidFill>
                <a:latin typeface="Tahoma" panose="020B0604030504040204" pitchFamily="34" charset="0"/>
              </a:rPr>
              <a:t>接收方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E69232E-8B1A-4602-9B07-49CF79F55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数据通信技术：通信方式</a:t>
            </a:r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89F2F361-03C4-4C1D-A04B-FBC07561B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1714500"/>
            <a:ext cx="8532812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n"/>
              <a:defRPr/>
            </a:pPr>
            <a:r>
              <a:rPr kumimoji="1" lang="zh-CN" altLang="en-US" sz="2400" dirty="0">
                <a:latin typeface="Times New Roman" pitchFamily="18" charset="0"/>
                <a:ea typeface="宋体" charset="-122"/>
              </a:rPr>
              <a:t>并行传输与串行传输</a:t>
            </a:r>
          </a:p>
          <a:p>
            <a:pPr marL="742950" lvl="1" indent="-285750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n"/>
              <a:defRPr/>
            </a:pPr>
            <a:r>
              <a:rPr kumimoji="1" lang="zh-CN" altLang="en-US" sz="2400" dirty="0">
                <a:latin typeface="Times New Roman" pitchFamily="18" charset="0"/>
                <a:ea typeface="宋体" charset="-122"/>
              </a:rPr>
              <a:t>并行传输：由0和1组成的二进制数据可以组成每组</a:t>
            </a:r>
            <a:r>
              <a:rPr kumimoji="1" lang="en-US" altLang="zh-CN" sz="2400" dirty="0">
                <a:latin typeface="Times New Roman" pitchFamily="18" charset="0"/>
                <a:ea typeface="宋体" charset="-122"/>
              </a:rPr>
              <a:t>n</a:t>
            </a:r>
            <a:r>
              <a:rPr kumimoji="1" lang="zh-CN" altLang="en-US" sz="2400" dirty="0">
                <a:latin typeface="Times New Roman" pitchFamily="18" charset="0"/>
                <a:ea typeface="宋体" charset="-122"/>
              </a:rPr>
              <a:t>比特的位组，并行传输同时发送这种位组而非单独的比特</a:t>
            </a:r>
          </a:p>
          <a:p>
            <a:pPr marL="742950" lvl="1" indent="-285750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n"/>
              <a:defRPr/>
            </a:pPr>
            <a:r>
              <a:rPr kumimoji="1" lang="zh-CN" altLang="en-US" sz="2400" dirty="0">
                <a:latin typeface="Times New Roman" pitchFamily="18" charset="0"/>
                <a:ea typeface="宋体" charset="-122"/>
              </a:rPr>
              <a:t>串行传输：每次传输1位比特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82" charset="2"/>
              <a:buChar char="n"/>
              <a:defRPr/>
            </a:pPr>
            <a:endParaRPr kumimoji="1" lang="zh-CN" altLang="en-US" sz="2400" dirty="0">
              <a:latin typeface="Tahoma" pitchFamily="34" charset="0"/>
              <a:ea typeface="宋体" charset="-122"/>
            </a:endParaRPr>
          </a:p>
        </p:txBody>
      </p:sp>
      <p:sp>
        <p:nvSpPr>
          <p:cNvPr id="75781" name="Rectangle 7">
            <a:extLst>
              <a:ext uri="{FF2B5EF4-FFF2-40B4-BE49-F238E27FC236}">
                <a16:creationId xmlns:a16="http://schemas.microsoft.com/office/drawing/2014/main" id="{93090C18-86B7-4664-BD6B-9F69675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838" y="4149725"/>
            <a:ext cx="1066800" cy="1143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chemeClr val="bg1"/>
                </a:solidFill>
                <a:latin typeface="Tahoma" panose="020B0604030504040204" pitchFamily="34" charset="0"/>
              </a:rPr>
              <a:t>发送方</a:t>
            </a:r>
          </a:p>
        </p:txBody>
      </p:sp>
      <p:sp>
        <p:nvSpPr>
          <p:cNvPr id="78856" name="Line 8">
            <a:extLst>
              <a:ext uri="{FF2B5EF4-FFF2-40B4-BE49-F238E27FC236}">
                <a16:creationId xmlns:a16="http://schemas.microsoft.com/office/drawing/2014/main" id="{4FB2932A-DA9A-4757-9660-86269490D5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1497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57" name="Line 9">
            <a:extLst>
              <a:ext uri="{FF2B5EF4-FFF2-40B4-BE49-F238E27FC236}">
                <a16:creationId xmlns:a16="http://schemas.microsoft.com/office/drawing/2014/main" id="{B55E9C5E-27B9-40D9-810C-87A4DBED2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3021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58" name="Line 10">
            <a:extLst>
              <a:ext uri="{FF2B5EF4-FFF2-40B4-BE49-F238E27FC236}">
                <a16:creationId xmlns:a16="http://schemas.microsoft.com/office/drawing/2014/main" id="{52FF5172-D147-460D-8377-C08C7465F9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4545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59" name="Line 11">
            <a:extLst>
              <a:ext uri="{FF2B5EF4-FFF2-40B4-BE49-F238E27FC236}">
                <a16:creationId xmlns:a16="http://schemas.microsoft.com/office/drawing/2014/main" id="{367A4671-0135-4DD8-BBFE-974F65281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6069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60" name="Line 12">
            <a:extLst>
              <a:ext uri="{FF2B5EF4-FFF2-40B4-BE49-F238E27FC236}">
                <a16:creationId xmlns:a16="http://schemas.microsoft.com/office/drawing/2014/main" id="{8C141A7F-AACB-4266-BF1F-A1AFA6086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7593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7065D01C-247F-49CA-8C5A-8684D0E0F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49117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62" name="Line 14">
            <a:extLst>
              <a:ext uri="{FF2B5EF4-FFF2-40B4-BE49-F238E27FC236}">
                <a16:creationId xmlns:a16="http://schemas.microsoft.com/office/drawing/2014/main" id="{FC0E9D6A-FA71-47A7-91C3-5393372705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6638" y="50641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8863" name="Line 15">
            <a:extLst>
              <a:ext uri="{FF2B5EF4-FFF2-40B4-BE49-F238E27FC236}">
                <a16:creationId xmlns:a16="http://schemas.microsoft.com/office/drawing/2014/main" id="{2C500EC3-4930-4CF2-AB95-FDAE1E49E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06638" y="5216525"/>
            <a:ext cx="11430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  <p:sp>
        <p:nvSpPr>
          <p:cNvPr id="75790" name="Text Box 16">
            <a:extLst>
              <a:ext uri="{FF2B5EF4-FFF2-40B4-BE49-F238E27FC236}">
                <a16:creationId xmlns:a16="http://schemas.microsoft.com/office/drawing/2014/main" id="{B7664582-CA04-47A6-BA96-B6F4DA1A6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29250"/>
            <a:ext cx="3713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并行：8根线一次发送01001010</a:t>
            </a:r>
          </a:p>
        </p:txBody>
      </p:sp>
      <p:sp>
        <p:nvSpPr>
          <p:cNvPr id="75791" name="Rectangle 17">
            <a:extLst>
              <a:ext uri="{FF2B5EF4-FFF2-40B4-BE49-F238E27FC236}">
                <a16:creationId xmlns:a16="http://schemas.microsoft.com/office/drawing/2014/main" id="{11232F5E-D83C-4466-9CD0-F4FC5847A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149725"/>
            <a:ext cx="1066800" cy="1143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chemeClr val="bg1"/>
                </a:solidFill>
                <a:latin typeface="Tahoma" panose="020B0604030504040204" pitchFamily="34" charset="0"/>
              </a:rPr>
              <a:t>接收方</a:t>
            </a:r>
          </a:p>
        </p:txBody>
      </p:sp>
      <p:sp>
        <p:nvSpPr>
          <p:cNvPr id="75792" name="Text Box 18">
            <a:extLst>
              <a:ext uri="{FF2B5EF4-FFF2-40B4-BE49-F238E27FC236}">
                <a16:creationId xmlns:a16="http://schemas.microsoft.com/office/drawing/2014/main" id="{B1CA55AD-00CD-4692-8DFD-E70E6A80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94175"/>
            <a:ext cx="91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4000">
              <a:latin typeface="Tahoma" panose="020B0604030504040204" pitchFamily="34" charset="0"/>
            </a:endParaRPr>
          </a:p>
        </p:txBody>
      </p:sp>
      <p:sp>
        <p:nvSpPr>
          <p:cNvPr id="75793" name="Rectangle 19">
            <a:extLst>
              <a:ext uri="{FF2B5EF4-FFF2-40B4-BE49-F238E27FC236}">
                <a16:creationId xmlns:a16="http://schemas.microsoft.com/office/drawing/2014/main" id="{B2658BCE-B4E1-4E4A-9597-66C69284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194175"/>
            <a:ext cx="1066800" cy="11430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solidFill>
                  <a:schemeClr val="bg1"/>
                </a:solidFill>
                <a:latin typeface="Tahoma" panose="020B0604030504040204" pitchFamily="34" charset="0"/>
              </a:rPr>
              <a:t>发送方</a:t>
            </a:r>
          </a:p>
        </p:txBody>
      </p:sp>
      <p:sp>
        <p:nvSpPr>
          <p:cNvPr id="75794" name="Text Box 20">
            <a:extLst>
              <a:ext uri="{FF2B5EF4-FFF2-40B4-BE49-F238E27FC236}">
                <a16:creationId xmlns:a16="http://schemas.microsoft.com/office/drawing/2014/main" id="{6BF0D9C2-A18C-427F-AD1C-4A74FBE7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445125"/>
            <a:ext cx="3851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>
                <a:latin typeface="Tahoma" panose="020B0604030504040204" pitchFamily="34" charset="0"/>
              </a:rPr>
              <a:t>串行：1根线分8次发送01001010</a:t>
            </a:r>
          </a:p>
        </p:txBody>
      </p:sp>
      <p:sp>
        <p:nvSpPr>
          <p:cNvPr id="78869" name="Line 21">
            <a:extLst>
              <a:ext uri="{FF2B5EF4-FFF2-40B4-BE49-F238E27FC236}">
                <a16:creationId xmlns:a16="http://schemas.microsoft.com/office/drawing/2014/main" id="{C78D0E8D-8DFF-4D5F-A492-F0897F658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683125"/>
            <a:ext cx="9144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spd="med"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86AE0F7-C2D3-47DA-9C35-AE5544C3F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习 题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1FD49FD-1081-4BA8-8D73-804F1A91B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4313" y="1752600"/>
            <a:ext cx="8929687" cy="4267200"/>
          </a:xfrm>
        </p:spPr>
        <p:txBody>
          <a:bodyPr/>
          <a:lstStyle/>
          <a:p>
            <a:pPr eaLnBrk="1" hangingPunct="1"/>
            <a:r>
              <a:rPr lang="zh-CN" altLang="en-US" sz="3600"/>
              <a:t>请写出下列两个比特串编码后的结果（所有编码方式）：</a:t>
            </a:r>
          </a:p>
          <a:p>
            <a:pPr lvl="1" eaLnBrk="1" hangingPunct="1"/>
            <a:r>
              <a:rPr lang="zh-CN" altLang="en-US" sz="3600"/>
              <a:t>010001101111</a:t>
            </a:r>
          </a:p>
          <a:p>
            <a:pPr lvl="1" eaLnBrk="1" hangingPunct="1"/>
            <a:r>
              <a:rPr lang="zh-CN" altLang="en-US" sz="3600"/>
              <a:t>100011110001</a:t>
            </a:r>
          </a:p>
        </p:txBody>
      </p:sp>
    </p:spTree>
  </p:cSld>
  <p:clrMapOvr>
    <a:masterClrMapping/>
  </p:clrMapOvr>
  <p:transition spd="med">
    <p:rand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1FB11E-1061-4830-9516-01AEB06EC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图片 7">
            <a:extLst>
              <a:ext uri="{FF2B5EF4-FFF2-40B4-BE49-F238E27FC236}">
                <a16:creationId xmlns:a16="http://schemas.microsoft.com/office/drawing/2014/main" id="{0C0B7548-8989-4926-B2EE-C3A21BA573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0AF23DC-7AAC-45CA-A170-9F2CA6CB2461}"/>
              </a:ext>
            </a:extLst>
          </p:cNvPr>
          <p:cNvSpPr/>
          <p:nvPr/>
        </p:nvSpPr>
        <p:spPr>
          <a:xfrm>
            <a:off x="0" y="1238250"/>
            <a:ext cx="9144000" cy="6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E97B87-DD40-4143-B823-C2F8A90F12E8}"/>
              </a:ext>
            </a:extLst>
          </p:cNvPr>
          <p:cNvSpPr txBox="1"/>
          <p:nvPr/>
        </p:nvSpPr>
        <p:spPr>
          <a:xfrm>
            <a:off x="3786182" y="2857496"/>
            <a:ext cx="1871025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cap="all" dirty="0">
                <a:ln w="0"/>
                <a:solidFill>
                  <a:srgbClr val="0066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Arial" pitchFamily="34" charset="0"/>
                <a:ea typeface="+mn-ea"/>
                <a:cs typeface="Arial" pitchFamily="34" charset="0"/>
              </a:rPr>
              <a:t>谢 谢！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C69254-BE1B-4511-9E1F-86CB36C5A1F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700213"/>
            <a:ext cx="5810250" cy="4826000"/>
            <a:chOff x="240" y="1056"/>
            <a:chExt cx="3660" cy="3040"/>
          </a:xfrm>
        </p:grpSpPr>
        <p:graphicFrame>
          <p:nvGraphicFramePr>
            <p:cNvPr id="13317" name="Object 1024">
              <a:extLst>
                <a:ext uri="{FF2B5EF4-FFF2-40B4-BE49-F238E27FC236}">
                  <a16:creationId xmlns:a16="http://schemas.microsoft.com/office/drawing/2014/main" id="{5E31F234-FA5C-4331-8CFC-2A9336176A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" y="1056"/>
            <a:ext cx="3504" cy="3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1" name="BMP 图像" r:id="rId4" imgW="3952381" imgH="3428571" progId="Paint.Picture">
                    <p:embed/>
                  </p:oleObj>
                </mc:Choice>
                <mc:Fallback>
                  <p:oleObj name="BMP 图像" r:id="rId4" imgW="3952381" imgH="3428571" progId="Paint.Picture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1056"/>
                          <a:ext cx="3504" cy="3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18" name="Line 4">
              <a:extLst>
                <a:ext uri="{FF2B5EF4-FFF2-40B4-BE49-F238E27FC236}">
                  <a16:creationId xmlns:a16="http://schemas.microsoft.com/office/drawing/2014/main" id="{848A1CB7-B2D8-4A88-B6EE-0E6FCACD2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880"/>
              <a:ext cx="336" cy="62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19" name="Line 5">
              <a:extLst>
                <a:ext uri="{FF2B5EF4-FFF2-40B4-BE49-F238E27FC236}">
                  <a16:creationId xmlns:a16="http://schemas.microsoft.com/office/drawing/2014/main" id="{D7AA69E9-076B-4ED0-9C97-ECE7957B05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3792"/>
              <a:ext cx="72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74790" name="Rectangle 6">
            <a:extLst>
              <a:ext uri="{FF2B5EF4-FFF2-40B4-BE49-F238E27FC236}">
                <a16:creationId xmlns:a16="http://schemas.microsoft.com/office/drawing/2014/main" id="{7361533B-22D4-4A06-9AFD-F25D6CAEB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33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400">
                <a:solidFill>
                  <a:schemeClr val="tx2"/>
                </a:solidFill>
                <a:latin typeface="Tahoma" panose="020B0604030504040204" pitchFamily="34" charset="0"/>
              </a:rPr>
              <a:t>LAN Media--ScTP</a:t>
            </a:r>
          </a:p>
        </p:txBody>
      </p:sp>
      <p:sp>
        <p:nvSpPr>
          <p:cNvPr id="374791" name="Text Box 7">
            <a:extLst>
              <a:ext uri="{FF2B5EF4-FFF2-40B4-BE49-F238E27FC236}">
                <a16:creationId xmlns:a16="http://schemas.microsoft.com/office/drawing/2014/main" id="{06C5D7B9-6AEA-49B5-8341-2273DF2CF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557338"/>
            <a:ext cx="33528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200">
                <a:latin typeface="Tahoma" panose="020B0604030504040204" pitchFamily="34" charset="0"/>
              </a:rPr>
              <a:t>wrapped in a metallic foil shield or screen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200">
                <a:latin typeface="Tahoma" panose="020B0604030504040204" pitchFamily="34" charset="0"/>
              </a:rPr>
              <a:t>usually 100 or 120 Ohm cable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200">
                <a:latin typeface="Tahoma" panose="020B0604030504040204" pitchFamily="34" charset="0"/>
              </a:rPr>
              <a:t>Both STP and ScTP prevent incoming electromagnetic waves from causing noise on data wires and also minimizes outgoing radiated electromagnetic waves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4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4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4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0" grpId="0" autoUpdateAnimBg="0"/>
      <p:bldP spid="37479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>
            <a:extLst>
              <a:ext uri="{FF2B5EF4-FFF2-40B4-BE49-F238E27FC236}">
                <a16:creationId xmlns:a16="http://schemas.microsoft.com/office/drawing/2014/main" id="{BDE2EB57-D743-45DA-8726-70B05F521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57200"/>
            <a:ext cx="87868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4000">
                <a:solidFill>
                  <a:schemeClr val="tx2"/>
                </a:solidFill>
                <a:latin typeface="Tahoma" panose="020B0604030504040204" pitchFamily="34" charset="0"/>
              </a:rPr>
              <a:t>LAN Media—Disadvantages of STP and ScTP</a:t>
            </a:r>
          </a:p>
        </p:txBody>
      </p:sp>
      <p:sp>
        <p:nvSpPr>
          <p:cNvPr id="376835" name="Text Box 3">
            <a:extLst>
              <a:ext uri="{FF2B5EF4-FFF2-40B4-BE49-F238E27FC236}">
                <a16:creationId xmlns:a16="http://schemas.microsoft.com/office/drawing/2014/main" id="{5713924B-6145-4ADE-829C-6B94DEA5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700213"/>
            <a:ext cx="85010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6075" indent="-346075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cannot run cable as far as some other types of networking media without signal being repeated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insulation adds considerably to size, weight, and cost of cable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3200">
                <a:latin typeface="Tahoma" panose="020B0604030504040204" pitchFamily="34" charset="0"/>
              </a:rPr>
              <a:t>shielding materials make terminations more difficult and susceptible to poor workmanship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7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4" grpId="0" autoUpdateAnimBg="0"/>
      <p:bldP spid="376835" grpId="0" build="p" autoUpdateAnimBg="0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charset="-122"/>
          </a:defRPr>
        </a:defPPr>
      </a:lstStyle>
    </a:spDef>
    <a:lnDef>
      <a:spPr bwMode="auto">
        <a:ln>
          <a:headEnd type="none" w="med" len="med"/>
          <a:tailEnd type="none" w="med" len="med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5483</TotalTime>
  <Words>3979</Words>
  <Application>Microsoft Office PowerPoint</Application>
  <PresentationFormat>全屏显示(4:3)</PresentationFormat>
  <Paragraphs>662</Paragraphs>
  <Slides>73</Slides>
  <Notes>71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87" baseType="lpstr">
      <vt:lpstr>Verdana</vt:lpstr>
      <vt:lpstr>宋体</vt:lpstr>
      <vt:lpstr>Arial</vt:lpstr>
      <vt:lpstr>Wingdings</vt:lpstr>
      <vt:lpstr>Times New Roman</vt:lpstr>
      <vt:lpstr>Tahoma</vt:lpstr>
      <vt:lpstr>Wingdings 3</vt:lpstr>
      <vt:lpstr>黑体</vt:lpstr>
      <vt:lpstr>Arial Unicode MS</vt:lpstr>
      <vt:lpstr>Symbol</vt:lpstr>
      <vt:lpstr>Profile</vt:lpstr>
      <vt:lpstr>Microsoft Office Visio 绘图</vt:lpstr>
      <vt:lpstr>画笔图片</vt:lpstr>
      <vt:lpstr>MathType 5.0 Equation</vt:lpstr>
      <vt:lpstr>OSI Layer 1: Physical Layer</vt:lpstr>
      <vt:lpstr>OSI Layer1: Physical Layer</vt:lpstr>
      <vt:lpstr>Type of Networks</vt:lpstr>
      <vt:lpstr>PowerPoint 演示文稿</vt:lpstr>
      <vt:lpstr>OSI Layer1: Physical Layer</vt:lpstr>
      <vt:lpstr>LAN Media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OSI Layer1: Physical Layer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Straight Cable</vt:lpstr>
      <vt:lpstr>PowerPoint 演示文稿</vt:lpstr>
      <vt:lpstr>Configuring Devices with Console</vt:lpstr>
      <vt:lpstr>PowerPoint 演示文稿</vt:lpstr>
      <vt:lpstr>OSI Layer1: Physical Layer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5-4-3-2-1 Rule</vt:lpstr>
      <vt:lpstr>OSI Layer1: Physical Layer</vt:lpstr>
      <vt:lpstr>数据通信基本知识</vt:lpstr>
      <vt:lpstr>基本术语</vt:lpstr>
      <vt:lpstr>理论基础:信号处理</vt:lpstr>
      <vt:lpstr>理论基础:信号处理</vt:lpstr>
      <vt:lpstr>PowerPoint 演示文稿</vt:lpstr>
      <vt:lpstr>数字信号通过实际的信道 </vt:lpstr>
      <vt:lpstr>无噪声信道的最高传输速率</vt:lpstr>
      <vt:lpstr>噪声信道的最高传输速率</vt:lpstr>
      <vt:lpstr>香农公式的含义 </vt:lpstr>
      <vt:lpstr>理论基础:波特率和比特率</vt:lpstr>
      <vt:lpstr>数据通信系统的模型 </vt:lpstr>
      <vt:lpstr>数据通信技术：数字数据编码</vt:lpstr>
      <vt:lpstr>将数字数据转换到模拟信号：调制</vt:lpstr>
      <vt:lpstr>将数字数据转换到数字信号：线路编码</vt:lpstr>
      <vt:lpstr>数据通信技术：编码方式</vt:lpstr>
      <vt:lpstr>单极性编码</vt:lpstr>
      <vt:lpstr>极化编码 ——不归零制码(NRZ: Non-Return to Zero)</vt:lpstr>
      <vt:lpstr>极化编码 ——不归零制码(NRZ: Non-Return to Zero)</vt:lpstr>
      <vt:lpstr>极化编码： ——归零制码（RZ: Return to Zero）</vt:lpstr>
      <vt:lpstr>极化编码： ——曼彻斯特码（Manchester）</vt:lpstr>
      <vt:lpstr>极化编码： ——差分曼彻斯特码（Differential Manchester）</vt:lpstr>
      <vt:lpstr>PowerPoint 演示文稿</vt:lpstr>
      <vt:lpstr>双极性编码： ——双极性传号交替反转码（AMI）</vt:lpstr>
      <vt:lpstr>数据通信技术：多路复用</vt:lpstr>
      <vt:lpstr>多路复用</vt:lpstr>
      <vt:lpstr>时分复用TDM (Time Division Multiplexing)</vt:lpstr>
      <vt:lpstr>时分复用可能会造成线路资源的浪费 </vt:lpstr>
      <vt:lpstr>统计时分复用 STDM (Statistic TDM)  </vt:lpstr>
      <vt:lpstr>频分复用 FDM (Frequency Division Multiplexing) </vt:lpstr>
      <vt:lpstr>波分复用 WDM (Wavelength Division Multiplexing)  </vt:lpstr>
      <vt:lpstr>码分复用 CDM (Code Division Multiplexing)  </vt:lpstr>
      <vt:lpstr>数据通信技术：通信方式</vt:lpstr>
      <vt:lpstr>数据通信技术：通信方式</vt:lpstr>
      <vt:lpstr>习 题</vt:lpstr>
      <vt:lpstr>PowerPoint 演示文稿</vt:lpstr>
    </vt:vector>
  </TitlesOfParts>
  <Company>Red Mountain High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CISCO, Semester 1, Chapter 1</dc:title>
  <dc:creator>StRUT</dc:creator>
  <cp:lastModifiedBy>幽弥狂</cp:lastModifiedBy>
  <cp:revision>310</cp:revision>
  <cp:lastPrinted>1601-01-01T00:00:00Z</cp:lastPrinted>
  <dcterms:created xsi:type="dcterms:W3CDTF">2001-03-25T17:13:46Z</dcterms:created>
  <dcterms:modified xsi:type="dcterms:W3CDTF">2019-09-17T18:17:12Z</dcterms:modified>
</cp:coreProperties>
</file>